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theme/theme98.xml" ContentType="application/vnd.openxmlformats-officedocument.theme+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theme/theme76.xml" ContentType="application/vnd.openxmlformats-officedocument.theme+xml"/>
  <Override PartName="/ppt/slideLayouts/slideLayout71.xml" ContentType="application/vnd.openxmlformats-officedocument.presentationml.slideLayout+xml"/>
  <Override PartName="/ppt/theme/theme108.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Layouts/slideLayout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notesSlides/notesSlide35.xml" ContentType="application/vnd.openxmlformats-officedocument.presentationml.notesSlide+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Masters/slideMaster68.xml" ContentType="application/vnd.openxmlformats-officedocument.presentationml.slideMaster+xml"/>
  <Override PartName="/ppt/slideLayouts/slideLayout37.xml" ContentType="application/vnd.openxmlformats-officedocument.presentationml.slideLayout+xml"/>
  <Override PartName="/ppt/theme/theme89.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67.xml" ContentType="application/vnd.openxmlformats-officedocument.theme+xml"/>
  <Override PartName="/ppt/slideLayouts/slideLayout62.xml" ContentType="application/vnd.openxmlformats-officedocument.presentationml.slideLayout+xml"/>
  <Override PartName="/ppt/slideMasters/slideMaster129.xml" ContentType="application/vnd.openxmlformats-officedocument.presentationml.slideMaster+xml"/>
  <Override PartName="/ppt/slides/slide41.xml" ContentType="application/vnd.openxmlformats-officedocument.presentationml.slid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theme/theme12.xml" ContentType="application/vnd.openxmlformats-officedocument.theme+xml"/>
  <Override PartName="/ppt/theme/theme70.xml" ContentType="application/vnd.openxmlformats-officedocument.theme+xml"/>
  <Override PartName="/ppt/theme/theme102.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Masters/slideMaster121.xml" ContentType="application/vnd.openxmlformats-officedocument.presentationml.slideMaster+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Masters/slideMaster98.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heme/theme129.xml" ContentType="application/vnd.openxmlformats-officedocument.theme+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slideLayouts/slideLayout70.xml" ContentType="application/vnd.openxmlformats-officedocument.presentationml.slideLayout+xml"/>
  <Override PartName="/ppt/theme/theme107.xml" ContentType="application/vnd.openxmlformats-officedocument.theme+xml"/>
  <Override PartName="/ppt/theme/theme11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Masters/slideMaster115.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04.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theme/theme110.xml" ContentType="application/vnd.openxmlformats-officedocument.theme+xml"/>
  <Override PartName="/ppt/theme/theme121.xml" ContentType="application/vnd.openxmlformats-officedocument.theme+xml"/>
  <Override PartName="/ppt/notesSlides/notesSlide6.xml" ContentType="application/vnd.openxmlformats-officedocument.presentationml.notesSlide+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theme/theme58.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slideMasters/slideMaster123.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slideLayouts/slideLayout72.xml" ContentType="application/vnd.openxmlformats-officedocument.presentationml.slideLayout+xml"/>
  <Override PartName="/ppt/theme/theme109.xml" ContentType="application/vnd.openxmlformats-officedocument.them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Masters/slideMaster117.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theme/theme55.xml" ContentType="application/vnd.openxmlformats-officedocument.theme+xml"/>
  <Override PartName="/ppt/slideLayouts/slideLayout50.xml" ContentType="application/vnd.openxmlformats-officedocument.presentationml.slideLayout+xml"/>
  <Override PartName="/ppt/theme/theme91.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22.xml" ContentType="application/vnd.openxmlformats-officedocument.theme+xml"/>
  <Override PartName="/ppt/theme/theme101.xml" ContentType="application/vnd.openxmlformats-officedocument.theme+xml"/>
  <Override PartName="/ppt/slideMasters/slideMaster120.xml" ContentType="application/vnd.openxmlformats-officedocument.presentationml.slideMaster+xml"/>
  <Override PartName="/ppt/slides/slide78.xml" ContentType="application/vnd.openxmlformats-officedocument.presentationml.slide+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theme/theme49.xml" ContentType="application/vnd.openxmlformats-officedocument.theme+xml"/>
  <Override PartName="/ppt/slideLayouts/slideLayout44.xml" ContentType="application/vnd.openxmlformats-officedocument.presentationml.slideLayout+xml"/>
  <Override PartName="/ppt/theme/theme96.xml" ContentType="application/vnd.openxmlformats-officedocument.theme+xml"/>
  <Override PartName="/ppt/slideLayouts/slideLayout91.xml" ContentType="application/vnd.openxmlformats-officedocument.presentationml.slideLayout+xml"/>
  <Override PartName="/ppt/theme/theme128.xml" ContentType="application/vnd.openxmlformats-officedocument.them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slideLayouts/slideLayout80.xml" ContentType="application/vnd.openxmlformats-officedocument.presentationml.slideLayout+xml"/>
  <Override PartName="/ppt/theme/theme117.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theme/theme131.xml" ContentType="application/vnd.openxmlformats-officedocument.them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68.xml" ContentType="application/vnd.openxmlformats-officedocument.theme+xml"/>
  <Override PartName="/ppt/slideLayouts/slideLayout63.xml" ContentType="application/vnd.openxmlformats-officedocument.presentationml.slideLayout+xml"/>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theme/theme57.xml" ContentType="application/vnd.openxmlformats-officedocument.theme+xml"/>
  <Override PartName="/ppt/slideLayouts/slideLayout52.xml" ContentType="application/vnd.openxmlformats-officedocument.presentationml.slideLayout+xml"/>
  <Override PartName="/ppt/theme/theme93.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theme/theme12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theme/theme87.xml" ContentType="application/vnd.openxmlformats-officedocument.theme+xml"/>
  <Override PartName="/ppt/slideLayouts/slideLayout82.xml" ContentType="application/vnd.openxmlformats-officedocument.presentationml.slideLayout+xml"/>
  <Override PartName="/ppt/theme/theme119.xml" ContentType="application/vnd.openxmlformats-officedocument.theme+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65.xml" ContentType="application/vnd.openxmlformats-officedocument.theme+xml"/>
  <Override PartName="/ppt/slideLayouts/slideLayout60.xml" ContentType="application/vnd.openxmlformats-officedocument.presentationml.slideLayout+xml"/>
  <Override PartName="/ppt/slideMasters/slideMaster127.xml" ContentType="application/vnd.openxmlformats-officedocument.presentationml.slideMaster+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slideMasters/slideMaster130.xml" ContentType="application/vnd.openxmlformats-officedocument.presentationml.slideMaster+xml"/>
  <Override PartName="/ppt/slides/slide77.xml" ContentType="application/vnd.openxmlformats-officedocument.presentationml.slide+xml"/>
  <Override PartName="/ppt/theme/theme10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theme/theme59.xml" ContentType="application/vnd.openxmlformats-officedocument.theme+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slideMasters/slideMaster102.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Masters/slideMaster79.xml" ContentType="application/vnd.openxmlformats-officedocument.presentationml.slideMaster+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theme/theme78.xml" ContentType="application/vnd.openxmlformats-officedocument.theme+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theme/theme56.xml" ContentType="application/vnd.openxmlformats-officedocument.them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62" r:id="rId45"/>
    <p:sldMasterId id="2147484766" r:id="rId46"/>
    <p:sldMasterId id="2147484768" r:id="rId47"/>
    <p:sldMasterId id="2147484770" r:id="rId48"/>
    <p:sldMasterId id="2147484772" r:id="rId49"/>
    <p:sldMasterId id="2147484774" r:id="rId50"/>
    <p:sldMasterId id="2147484776" r:id="rId51"/>
    <p:sldMasterId id="2147484778" r:id="rId52"/>
    <p:sldMasterId id="2147484780" r:id="rId53"/>
    <p:sldMasterId id="2147484782" r:id="rId54"/>
    <p:sldMasterId id="2147484784" r:id="rId55"/>
    <p:sldMasterId id="2147484789" r:id="rId56"/>
    <p:sldMasterId id="2147484793" r:id="rId57"/>
    <p:sldMasterId id="2147484795" r:id="rId58"/>
    <p:sldMasterId id="2147484797" r:id="rId59"/>
    <p:sldMasterId id="2147484799" r:id="rId60"/>
    <p:sldMasterId id="2147484802" r:id="rId61"/>
    <p:sldMasterId id="2147484804" r:id="rId62"/>
    <p:sldMasterId id="2147484806" r:id="rId63"/>
    <p:sldMasterId id="2147484808" r:id="rId64"/>
    <p:sldMasterId id="2147484811" r:id="rId65"/>
    <p:sldMasterId id="2147484815" r:id="rId66"/>
    <p:sldMasterId id="2147484817" r:id="rId67"/>
    <p:sldMasterId id="2147484819" r:id="rId68"/>
    <p:sldMasterId id="2147484821" r:id="rId69"/>
    <p:sldMasterId id="2147484823" r:id="rId70"/>
    <p:sldMasterId id="2147484825" r:id="rId71"/>
    <p:sldMasterId id="2147484827" r:id="rId72"/>
    <p:sldMasterId id="2147484829" r:id="rId73"/>
    <p:sldMasterId id="2147484831" r:id="rId74"/>
    <p:sldMasterId id="2147484833" r:id="rId75"/>
    <p:sldMasterId id="2147484835" r:id="rId76"/>
    <p:sldMasterId id="2147484837" r:id="rId77"/>
    <p:sldMasterId id="2147484839" r:id="rId78"/>
    <p:sldMasterId id="2147484841" r:id="rId79"/>
    <p:sldMasterId id="2147484845" r:id="rId80"/>
    <p:sldMasterId id="2147484848" r:id="rId81"/>
    <p:sldMasterId id="2147484850" r:id="rId82"/>
    <p:sldMasterId id="2147484853" r:id="rId83"/>
    <p:sldMasterId id="2147484855" r:id="rId84"/>
    <p:sldMasterId id="2147484857" r:id="rId85"/>
    <p:sldMasterId id="2147484864" r:id="rId86"/>
    <p:sldMasterId id="2147484866" r:id="rId87"/>
    <p:sldMasterId id="2147484868" r:id="rId88"/>
    <p:sldMasterId id="2147484870" r:id="rId89"/>
    <p:sldMasterId id="2147484872" r:id="rId90"/>
    <p:sldMasterId id="2147484876" r:id="rId91"/>
    <p:sldMasterId id="2147484878" r:id="rId92"/>
    <p:sldMasterId id="2147484880" r:id="rId93"/>
    <p:sldMasterId id="2147484888" r:id="rId94"/>
    <p:sldMasterId id="2147484889" r:id="rId95"/>
    <p:sldMasterId id="2147484891" r:id="rId96"/>
    <p:sldMasterId id="2147484893" r:id="rId97"/>
    <p:sldMasterId id="2147484895" r:id="rId98"/>
    <p:sldMasterId id="2147484897" r:id="rId99"/>
    <p:sldMasterId id="2147484899" r:id="rId100"/>
    <p:sldMasterId id="2147484901" r:id="rId101"/>
    <p:sldMasterId id="2147484903" r:id="rId102"/>
    <p:sldMasterId id="2147484907" r:id="rId103"/>
    <p:sldMasterId id="2147484915" r:id="rId104"/>
    <p:sldMasterId id="2147484959" r:id="rId105"/>
    <p:sldMasterId id="2147484961" r:id="rId106"/>
    <p:sldMasterId id="2147484963" r:id="rId107"/>
    <p:sldMasterId id="2147484965" r:id="rId108"/>
    <p:sldMasterId id="2147484967" r:id="rId109"/>
    <p:sldMasterId id="2147484969" r:id="rId110"/>
    <p:sldMasterId id="2147484971" r:id="rId111"/>
    <p:sldMasterId id="2147484973" r:id="rId112"/>
    <p:sldMasterId id="2147484975" r:id="rId113"/>
    <p:sldMasterId id="2147484977" r:id="rId114"/>
    <p:sldMasterId id="2147484979" r:id="rId115"/>
    <p:sldMasterId id="2147484981" r:id="rId116"/>
    <p:sldMasterId id="2147484983" r:id="rId117"/>
    <p:sldMasterId id="2147484985" r:id="rId118"/>
    <p:sldMasterId id="2147484987" r:id="rId119"/>
    <p:sldMasterId id="2147484989" r:id="rId120"/>
    <p:sldMasterId id="2147484991" r:id="rId121"/>
    <p:sldMasterId id="2147484993" r:id="rId122"/>
    <p:sldMasterId id="2147484995" r:id="rId123"/>
    <p:sldMasterId id="2147484997" r:id="rId124"/>
    <p:sldMasterId id="2147484999" r:id="rId125"/>
    <p:sldMasterId id="2147485001" r:id="rId126"/>
    <p:sldMasterId id="2147485003" r:id="rId127"/>
    <p:sldMasterId id="2147485005" r:id="rId128"/>
    <p:sldMasterId id="2147485007" r:id="rId129"/>
    <p:sldMasterId id="2147485010" r:id="rId130"/>
  </p:sldMasterIdLst>
  <p:notesMasterIdLst>
    <p:notesMasterId r:id="rId212"/>
  </p:notesMasterIdLst>
  <p:sldIdLst>
    <p:sldId id="714" r:id="rId131"/>
    <p:sldId id="715" r:id="rId132"/>
    <p:sldId id="688" r:id="rId133"/>
    <p:sldId id="689" r:id="rId134"/>
    <p:sldId id="690" r:id="rId135"/>
    <p:sldId id="691" r:id="rId136"/>
    <p:sldId id="692" r:id="rId137"/>
    <p:sldId id="693" r:id="rId138"/>
    <p:sldId id="694" r:id="rId139"/>
    <p:sldId id="695" r:id="rId140"/>
    <p:sldId id="696" r:id="rId141"/>
    <p:sldId id="697" r:id="rId142"/>
    <p:sldId id="698" r:id="rId143"/>
    <p:sldId id="699" r:id="rId144"/>
    <p:sldId id="700" r:id="rId145"/>
    <p:sldId id="701" r:id="rId146"/>
    <p:sldId id="702" r:id="rId147"/>
    <p:sldId id="703" r:id="rId148"/>
    <p:sldId id="704" r:id="rId149"/>
    <p:sldId id="705" r:id="rId150"/>
    <p:sldId id="706" r:id="rId151"/>
    <p:sldId id="707" r:id="rId152"/>
    <p:sldId id="708" r:id="rId153"/>
    <p:sldId id="710" r:id="rId154"/>
    <p:sldId id="711" r:id="rId155"/>
    <p:sldId id="712" r:id="rId156"/>
    <p:sldId id="713" r:id="rId157"/>
    <p:sldId id="716" r:id="rId158"/>
    <p:sldId id="476" r:id="rId159"/>
    <p:sldId id="723" r:id="rId160"/>
    <p:sldId id="479" r:id="rId161"/>
    <p:sldId id="529" r:id="rId162"/>
    <p:sldId id="459" r:id="rId163"/>
    <p:sldId id="531" r:id="rId164"/>
    <p:sldId id="569" r:id="rId165"/>
    <p:sldId id="535" r:id="rId166"/>
    <p:sldId id="536" r:id="rId167"/>
    <p:sldId id="486" r:id="rId168"/>
    <p:sldId id="508" r:id="rId169"/>
    <p:sldId id="542" r:id="rId170"/>
    <p:sldId id="547" r:id="rId171"/>
    <p:sldId id="511" r:id="rId172"/>
    <p:sldId id="543" r:id="rId173"/>
    <p:sldId id="524" r:id="rId174"/>
    <p:sldId id="525" r:id="rId175"/>
    <p:sldId id="581" r:id="rId176"/>
    <p:sldId id="539" r:id="rId177"/>
    <p:sldId id="566" r:id="rId178"/>
    <p:sldId id="645" r:id="rId179"/>
    <p:sldId id="718" r:id="rId180"/>
    <p:sldId id="719" r:id="rId181"/>
    <p:sldId id="646" r:id="rId182"/>
    <p:sldId id="647" r:id="rId183"/>
    <p:sldId id="648" r:id="rId184"/>
    <p:sldId id="649" r:id="rId185"/>
    <p:sldId id="650" r:id="rId186"/>
    <p:sldId id="641" r:id="rId187"/>
    <p:sldId id="651" r:id="rId188"/>
    <p:sldId id="652" r:id="rId189"/>
    <p:sldId id="653" r:id="rId190"/>
    <p:sldId id="654" r:id="rId191"/>
    <p:sldId id="717" r:id="rId192"/>
    <p:sldId id="655" r:id="rId193"/>
    <p:sldId id="656" r:id="rId194"/>
    <p:sldId id="657" r:id="rId195"/>
    <p:sldId id="658" r:id="rId196"/>
    <p:sldId id="659" r:id="rId197"/>
    <p:sldId id="588" r:id="rId198"/>
    <p:sldId id="589" r:id="rId199"/>
    <p:sldId id="590" r:id="rId200"/>
    <p:sldId id="591" r:id="rId201"/>
    <p:sldId id="564" r:id="rId202"/>
    <p:sldId id="593" r:id="rId203"/>
    <p:sldId id="720" r:id="rId204"/>
    <p:sldId id="555" r:id="rId205"/>
    <p:sldId id="556" r:id="rId206"/>
    <p:sldId id="557" r:id="rId207"/>
    <p:sldId id="558" r:id="rId208"/>
    <p:sldId id="559" r:id="rId209"/>
    <p:sldId id="660" r:id="rId210"/>
    <p:sldId id="709" r:id="rId211"/>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8000"/>
    <a:srgbClr val="FF6699"/>
    <a:srgbClr val="FF3300"/>
    <a:srgbClr val="000000"/>
    <a:srgbClr val="CC0000"/>
    <a:srgbClr val="CCFFCC"/>
    <a:srgbClr val="333399"/>
    <a:srgbClr val="0099CC"/>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98239" autoAdjust="0"/>
  </p:normalViewPr>
  <p:slideViewPr>
    <p:cSldViewPr>
      <p:cViewPr>
        <p:scale>
          <a:sx n="50" d="100"/>
          <a:sy n="50" d="100"/>
        </p:scale>
        <p:origin x="-148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7992"/>
    </p:cViewPr>
  </p:sorterViewPr>
  <p:gridSpacing cx="73737788" cy="7373778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8.xml"/><Relationship Id="rId159" Type="http://schemas.openxmlformats.org/officeDocument/2006/relationships/slide" Target="slides/slide29.xml"/><Relationship Id="rId170" Type="http://schemas.openxmlformats.org/officeDocument/2006/relationships/slide" Target="slides/slide40.xml"/><Relationship Id="rId191" Type="http://schemas.openxmlformats.org/officeDocument/2006/relationships/slide" Target="slides/slide61.xml"/><Relationship Id="rId205" Type="http://schemas.openxmlformats.org/officeDocument/2006/relationships/slide" Target="slides/slide75.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28" Type="http://schemas.openxmlformats.org/officeDocument/2006/relationships/slideMaster" Target="slideMasters/slideMaster128.xml"/><Relationship Id="rId144" Type="http://schemas.openxmlformats.org/officeDocument/2006/relationships/slide" Target="slides/slide14.xml"/><Relationship Id="rId149" Type="http://schemas.openxmlformats.org/officeDocument/2006/relationships/slide" Target="slides/slide19.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30.xml"/><Relationship Id="rId165" Type="http://schemas.openxmlformats.org/officeDocument/2006/relationships/slide" Target="slides/slide35.xml"/><Relationship Id="rId181" Type="http://schemas.openxmlformats.org/officeDocument/2006/relationships/slide" Target="slides/slide51.xml"/><Relationship Id="rId186" Type="http://schemas.openxmlformats.org/officeDocument/2006/relationships/slide" Target="slides/slide56.xml"/><Relationship Id="rId216" Type="http://schemas.openxmlformats.org/officeDocument/2006/relationships/tableStyles" Target="tableStyles.xml"/><Relationship Id="rId211" Type="http://schemas.openxmlformats.org/officeDocument/2006/relationships/slide" Target="slides/slide8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 Target="slides/slide4.xml"/><Relationship Id="rId139" Type="http://schemas.openxmlformats.org/officeDocument/2006/relationships/slide" Target="slides/slide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20.xml"/><Relationship Id="rId155" Type="http://schemas.openxmlformats.org/officeDocument/2006/relationships/slide" Target="slides/slide25.xml"/><Relationship Id="rId171" Type="http://schemas.openxmlformats.org/officeDocument/2006/relationships/slide" Target="slides/slide41.xml"/><Relationship Id="rId176" Type="http://schemas.openxmlformats.org/officeDocument/2006/relationships/slide" Target="slides/slide46.xml"/><Relationship Id="rId192" Type="http://schemas.openxmlformats.org/officeDocument/2006/relationships/slide" Target="slides/slide62.xml"/><Relationship Id="rId197" Type="http://schemas.openxmlformats.org/officeDocument/2006/relationships/slide" Target="slides/slide67.xml"/><Relationship Id="rId206" Type="http://schemas.openxmlformats.org/officeDocument/2006/relationships/slide" Target="slides/slide76.xml"/><Relationship Id="rId201"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10.xml"/><Relationship Id="rId145" Type="http://schemas.openxmlformats.org/officeDocument/2006/relationships/slide" Target="slides/slide15.xml"/><Relationship Id="rId161" Type="http://schemas.openxmlformats.org/officeDocument/2006/relationships/slide" Target="slides/slide31.xml"/><Relationship Id="rId166" Type="http://schemas.openxmlformats.org/officeDocument/2006/relationships/slide" Target="slides/slide36.xml"/><Relationship Id="rId182" Type="http://schemas.openxmlformats.org/officeDocument/2006/relationships/slide" Target="slides/slide52.xml"/><Relationship Id="rId187"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notesMaster" Target="notesMasters/notesMaster1.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 Target="slides/slide5.xml"/><Relationship Id="rId151" Type="http://schemas.openxmlformats.org/officeDocument/2006/relationships/slide" Target="slides/slide21.xml"/><Relationship Id="rId156" Type="http://schemas.openxmlformats.org/officeDocument/2006/relationships/slide" Target="slides/slide26.xml"/><Relationship Id="rId177" Type="http://schemas.openxmlformats.org/officeDocument/2006/relationships/slide" Target="slides/slide47.xml"/><Relationship Id="rId198" Type="http://schemas.openxmlformats.org/officeDocument/2006/relationships/slide" Target="slides/slide68.xml"/><Relationship Id="rId172" Type="http://schemas.openxmlformats.org/officeDocument/2006/relationships/slide" Target="slides/slide42.xml"/><Relationship Id="rId193" Type="http://schemas.openxmlformats.org/officeDocument/2006/relationships/slide" Target="slides/slide63.xml"/><Relationship Id="rId202" Type="http://schemas.openxmlformats.org/officeDocument/2006/relationships/slide" Target="slides/slide72.xml"/><Relationship Id="rId207" Type="http://schemas.openxmlformats.org/officeDocument/2006/relationships/slide" Target="slides/slide77.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11.xml"/><Relationship Id="rId146" Type="http://schemas.openxmlformats.org/officeDocument/2006/relationships/slide" Target="slides/slide16.xml"/><Relationship Id="rId167" Type="http://schemas.openxmlformats.org/officeDocument/2006/relationships/slide" Target="slides/slide37.xml"/><Relationship Id="rId188"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2.xml"/><Relationship Id="rId183" Type="http://schemas.openxmlformats.org/officeDocument/2006/relationships/slide" Target="slides/slide53.xml"/><Relationship Id="rId213"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1.xml"/><Relationship Id="rId136" Type="http://schemas.openxmlformats.org/officeDocument/2006/relationships/slide" Target="slides/slide6.xml"/><Relationship Id="rId157" Type="http://schemas.openxmlformats.org/officeDocument/2006/relationships/slide" Target="slides/slide27.xml"/><Relationship Id="rId178" Type="http://schemas.openxmlformats.org/officeDocument/2006/relationships/slide" Target="slides/slide4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2.xml"/><Relationship Id="rId173" Type="http://schemas.openxmlformats.org/officeDocument/2006/relationships/slide" Target="slides/slide43.xml"/><Relationship Id="rId194" Type="http://schemas.openxmlformats.org/officeDocument/2006/relationships/slide" Target="slides/slide64.xml"/><Relationship Id="rId199" Type="http://schemas.openxmlformats.org/officeDocument/2006/relationships/slide" Target="slides/slide69.xml"/><Relationship Id="rId203" Type="http://schemas.openxmlformats.org/officeDocument/2006/relationships/slide" Target="slides/slide73.xml"/><Relationship Id="rId208" Type="http://schemas.openxmlformats.org/officeDocument/2006/relationships/slide" Target="slides/slide7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7.xml"/><Relationship Id="rId16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2.xml"/><Relationship Id="rId163" Type="http://schemas.openxmlformats.org/officeDocument/2006/relationships/slide" Target="slides/slide33.xml"/><Relationship Id="rId184" Type="http://schemas.openxmlformats.org/officeDocument/2006/relationships/slide" Target="slides/slide54.xml"/><Relationship Id="rId189" Type="http://schemas.openxmlformats.org/officeDocument/2006/relationships/slide" Target="slides/slide59.xml"/><Relationship Id="rId3" Type="http://schemas.openxmlformats.org/officeDocument/2006/relationships/slideMaster" Target="slideMasters/slideMaster3.xml"/><Relationship Id="rId214" Type="http://schemas.openxmlformats.org/officeDocument/2006/relationships/viewProps" Target="viewProps.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7.xml"/><Relationship Id="rId158" Type="http://schemas.openxmlformats.org/officeDocument/2006/relationships/slide" Target="slides/slide2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2.xml"/><Relationship Id="rId153" Type="http://schemas.openxmlformats.org/officeDocument/2006/relationships/slide" Target="slides/slide23.xml"/><Relationship Id="rId174" Type="http://schemas.openxmlformats.org/officeDocument/2006/relationships/slide" Target="slides/slide44.xml"/><Relationship Id="rId179" Type="http://schemas.openxmlformats.org/officeDocument/2006/relationships/slide" Target="slides/slide49.xml"/><Relationship Id="rId195" Type="http://schemas.openxmlformats.org/officeDocument/2006/relationships/slide" Target="slides/slide65.xml"/><Relationship Id="rId209" Type="http://schemas.openxmlformats.org/officeDocument/2006/relationships/slide" Target="slides/slide79.xml"/><Relationship Id="rId190" Type="http://schemas.openxmlformats.org/officeDocument/2006/relationships/slide" Target="slides/slide60.xml"/><Relationship Id="rId204" Type="http://schemas.openxmlformats.org/officeDocument/2006/relationships/slide" Target="slides/slide74.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3.xml"/><Relationship Id="rId148" Type="http://schemas.openxmlformats.org/officeDocument/2006/relationships/slide" Target="slides/slide18.xml"/><Relationship Id="rId164" Type="http://schemas.openxmlformats.org/officeDocument/2006/relationships/slide" Target="slides/slide34.xml"/><Relationship Id="rId169" Type="http://schemas.openxmlformats.org/officeDocument/2006/relationships/slide" Target="slides/slide39.xml"/><Relationship Id="rId18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50.xml"/><Relationship Id="rId210" Type="http://schemas.openxmlformats.org/officeDocument/2006/relationships/slide" Target="slides/slide80.xml"/><Relationship Id="rId215" Type="http://schemas.openxmlformats.org/officeDocument/2006/relationships/theme" Target="theme/theme1.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3.xml"/><Relationship Id="rId154" Type="http://schemas.openxmlformats.org/officeDocument/2006/relationships/slide" Target="slides/slide24.xml"/><Relationship Id="rId175" Type="http://schemas.openxmlformats.org/officeDocument/2006/relationships/slide" Target="slides/slide45.xml"/><Relationship Id="rId196" Type="http://schemas.openxmlformats.org/officeDocument/2006/relationships/slide" Target="slides/slide66.xml"/><Relationship Id="rId200" Type="http://schemas.openxmlformats.org/officeDocument/2006/relationships/slide" Target="slides/slide70.xml"/><Relationship Id="rId16" Type="http://schemas.openxmlformats.org/officeDocument/2006/relationships/slideMaster" Target="slideMasters/slideMaster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FB84BE51-6D20-42D1-BF0C-4A3E69943F54}" type="slidenum">
              <a:rPr lang="en-GB" smtClean="0">
                <a:solidFill>
                  <a:srgbClr val="000000"/>
                </a:solidFill>
              </a:rPr>
              <a:pPr>
                <a:defRPr/>
              </a:pPr>
              <a:t>21</a:t>
            </a:fld>
            <a:endParaRPr lang="en-GB">
              <a:solidFill>
                <a:srgbClr val="000000"/>
              </a:solidFill>
            </a:endParaRPr>
          </a:p>
        </p:txBody>
      </p:sp>
    </p:spTree>
    <p:extLst>
      <p:ext uri="{BB962C8B-B14F-4D97-AF65-F5344CB8AC3E}">
        <p14:creationId xmlns:p14="http://schemas.microsoft.com/office/powerpoint/2010/main" xmlns="" val="424822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xmlns="" val="365879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xmlns="" val="2449239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xmlns="" val="417477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xmlns="" val="1569049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xmlns="" val="1181606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28</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29</a:t>
            </a:fld>
            <a:endParaRPr lang="en-GB"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31</a:t>
            </a:fld>
            <a:endParaRPr lang="en-GB"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32</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xmlns="" val="1311899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33</a:t>
            </a:fld>
            <a:endParaRPr lang="en-GB" dirty="0" smtClean="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36</a:t>
            </a:fld>
            <a:endParaRPr lang="en-GB" smtClean="0">
              <a:solidFill>
                <a:srgbClr val="000000"/>
              </a:solidFill>
            </a:endParaRPr>
          </a:p>
        </p:txBody>
      </p:sp>
    </p:spTree>
    <p:extLst>
      <p:ext uri="{BB962C8B-B14F-4D97-AF65-F5344CB8AC3E}">
        <p14:creationId xmlns:p14="http://schemas.microsoft.com/office/powerpoint/2010/main" xmlns="" val="2702832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37</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518156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38</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39</a:t>
            </a:fld>
            <a:endParaRPr lang="en-GB">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42</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45</a:t>
            </a:fld>
            <a:endParaRPr lang="en-GB">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46</a:t>
            </a:fld>
            <a:endParaRPr lang="en-GB" dirty="0">
              <a:solidFill>
                <a:srgbClr val="000000"/>
              </a:solidFill>
            </a:endParaRPr>
          </a:p>
        </p:txBody>
      </p:sp>
    </p:spTree>
    <p:extLst>
      <p:ext uri="{BB962C8B-B14F-4D97-AF65-F5344CB8AC3E}">
        <p14:creationId xmlns:p14="http://schemas.microsoft.com/office/powerpoint/2010/main" xmlns="" val="374449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47</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48</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414919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EF25D140-36AC-4E93-BF41-76DB32C14E81}" type="slidenum">
              <a:rPr lang="en-GB" smtClean="0">
                <a:solidFill>
                  <a:srgbClr val="000000"/>
                </a:solidFill>
              </a:rPr>
              <a:pPr>
                <a:defRPr/>
              </a:pPr>
              <a:t>5</a:t>
            </a:fld>
            <a:endParaRPr lang="en-GB">
              <a:solidFill>
                <a:srgbClr val="000000"/>
              </a:solidFill>
            </a:endParaRPr>
          </a:p>
        </p:txBody>
      </p:sp>
    </p:spTree>
    <p:extLst>
      <p:ext uri="{BB962C8B-B14F-4D97-AF65-F5344CB8AC3E}">
        <p14:creationId xmlns:p14="http://schemas.microsoft.com/office/powerpoint/2010/main" xmlns="" val="3749148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1EEA962-2A37-4487-ACCC-7C1A694E77D1}" type="slidenum">
              <a:rPr lang="en-GB">
                <a:solidFill>
                  <a:srgbClr val="000000"/>
                </a:solidFill>
              </a:rPr>
              <a:pPr/>
              <a:t>49</a:t>
            </a:fld>
            <a:endParaRPr lang="en-GB" dirty="0">
              <a:solidFill>
                <a:srgbClr val="000000"/>
              </a:solidFill>
            </a:endParaRPr>
          </a:p>
        </p:txBody>
      </p:sp>
      <p:sp>
        <p:nvSpPr>
          <p:cNvPr id="97283" name="Rectangle 2"/>
          <p:cNvSpPr>
            <a:spLocks noGrp="1" noRot="1" noChangeAspect="1" noChangeArrowheads="1" noTextEdit="1"/>
          </p:cNvSpPr>
          <p:nvPr>
            <p:ph type="sldImg"/>
          </p:nvPr>
        </p:nvSpPr>
        <p:spPr>
          <a:xfrm>
            <a:off x="1150938" y="692150"/>
            <a:ext cx="4556125" cy="3416300"/>
          </a:xfrm>
          <a:ln/>
        </p:spPr>
      </p:sp>
      <p:sp>
        <p:nvSpPr>
          <p:cNvPr id="9728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904487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1EEA962-2A37-4487-ACCC-7C1A694E77D1}" type="slidenum">
              <a:rPr lang="en-GB">
                <a:solidFill>
                  <a:srgbClr val="000000"/>
                </a:solidFill>
              </a:rPr>
              <a:pPr/>
              <a:t>50</a:t>
            </a:fld>
            <a:endParaRPr lang="en-GB" dirty="0">
              <a:solidFill>
                <a:srgbClr val="000000"/>
              </a:solidFill>
            </a:endParaRPr>
          </a:p>
        </p:txBody>
      </p:sp>
      <p:sp>
        <p:nvSpPr>
          <p:cNvPr id="97283" name="Rectangle 2"/>
          <p:cNvSpPr>
            <a:spLocks noGrp="1" noRot="1" noChangeAspect="1" noChangeArrowheads="1" noTextEdit="1"/>
          </p:cNvSpPr>
          <p:nvPr>
            <p:ph type="sldImg"/>
          </p:nvPr>
        </p:nvSpPr>
        <p:spPr>
          <a:xfrm>
            <a:off x="1150938" y="692150"/>
            <a:ext cx="4556125" cy="3416300"/>
          </a:xfrm>
          <a:ln/>
        </p:spPr>
      </p:sp>
      <p:sp>
        <p:nvSpPr>
          <p:cNvPr id="9728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904487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1EEA962-2A37-4487-ACCC-7C1A694E77D1}" type="slidenum">
              <a:rPr lang="en-GB">
                <a:solidFill>
                  <a:srgbClr val="000000"/>
                </a:solidFill>
              </a:rPr>
              <a:pPr/>
              <a:t>51</a:t>
            </a:fld>
            <a:endParaRPr lang="en-GB" dirty="0">
              <a:solidFill>
                <a:srgbClr val="000000"/>
              </a:solidFill>
            </a:endParaRPr>
          </a:p>
        </p:txBody>
      </p:sp>
      <p:sp>
        <p:nvSpPr>
          <p:cNvPr id="97283" name="Rectangle 2"/>
          <p:cNvSpPr>
            <a:spLocks noGrp="1" noRot="1" noChangeAspect="1" noChangeArrowheads="1" noTextEdit="1"/>
          </p:cNvSpPr>
          <p:nvPr>
            <p:ph type="sldImg"/>
          </p:nvPr>
        </p:nvSpPr>
        <p:spPr>
          <a:xfrm>
            <a:off x="1150938" y="692150"/>
            <a:ext cx="4556125" cy="3416300"/>
          </a:xfrm>
          <a:ln/>
        </p:spPr>
      </p:sp>
      <p:sp>
        <p:nvSpPr>
          <p:cNvPr id="9728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904487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52</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709713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152640A-E6F7-49A6-9E46-AA378CE1C507}" type="slidenum">
              <a:rPr lang="en-GB">
                <a:solidFill>
                  <a:srgbClr val="000000"/>
                </a:solidFill>
              </a:rPr>
              <a:pPr/>
              <a:t>53</a:t>
            </a:fld>
            <a:endParaRPr lang="en-GB">
              <a:solidFill>
                <a:srgbClr val="000000"/>
              </a:solidFill>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xmlns="" val="1401330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6742551-417C-4980-9303-F41F02AFFCC9}" type="slidenum">
              <a:rPr lang="en-GB" smtClean="0">
                <a:solidFill>
                  <a:srgbClr val="000000"/>
                </a:solidFill>
              </a:rPr>
              <a:pPr/>
              <a:t>54</a:t>
            </a:fld>
            <a:endParaRPr lang="en-GB">
              <a:solidFill>
                <a:srgbClr val="000000"/>
              </a:solidFill>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xmlns="" val="1275500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765C581-D0AF-4A80-827E-87A8CCB98079}" type="slidenum">
              <a:rPr lang="en-GB">
                <a:solidFill>
                  <a:srgbClr val="000000"/>
                </a:solidFill>
              </a:rPr>
              <a:pPr/>
              <a:t>55</a:t>
            </a:fld>
            <a:endParaRPr lang="en-GB" dirty="0">
              <a:solidFill>
                <a:srgbClr val="000000"/>
              </a:solidFill>
            </a:endParaRPr>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1857760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C96855A-D0C3-42A3-8F95-126AE0A28DED}" type="slidenum">
              <a:rPr lang="en-GB" smtClean="0">
                <a:solidFill>
                  <a:srgbClr val="000000"/>
                </a:solidFill>
              </a:rPr>
              <a:pPr/>
              <a:t>56</a:t>
            </a:fld>
            <a:endParaRPr lang="en-GB">
              <a:solidFill>
                <a:srgbClr val="000000"/>
              </a:solidFill>
            </a:endParaRPr>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xmlns="" val="1836076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B710314-0926-4EC3-9E48-00D7E6CEE7EB}" type="slidenum">
              <a:rPr lang="en-GB" sz="1200" smtClean="0">
                <a:solidFill>
                  <a:srgbClr val="000000"/>
                </a:solidFill>
                <a:latin typeface="Arial" charset="0"/>
              </a:rPr>
              <a:pPr/>
              <a:t>57</a:t>
            </a:fld>
            <a:endParaRPr lang="en-GB" sz="1200" smtClean="0">
              <a:solidFill>
                <a:srgbClr val="000000"/>
              </a:solidFill>
              <a:latin typeface="Arial"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E1716F8-0EF3-458C-8B2E-1381C0594EF1}" type="slidenum">
              <a:rPr lang="en-GB" smtClean="0">
                <a:solidFill>
                  <a:srgbClr val="000000"/>
                </a:solidFill>
              </a:rPr>
              <a:pPr/>
              <a:t>58</a:t>
            </a:fld>
            <a:endParaRPr lang="en-GB">
              <a:solidFill>
                <a:srgbClr val="000000"/>
              </a:solidFill>
            </a:endParaRPr>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xmlns="" val="361713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6A9ABD-3643-48E8-BFC1-97A9CE5D2019}"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xmlns="" val="635640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C7B3BD7-E2BB-4B31-A828-D7E9EEBB4047}" type="slidenum">
              <a:rPr lang="en-GB">
                <a:solidFill>
                  <a:srgbClr val="000000"/>
                </a:solidFill>
              </a:rPr>
              <a:pPr/>
              <a:t>59</a:t>
            </a:fld>
            <a:endParaRPr lang="en-GB" dirty="0">
              <a:solidFill>
                <a:srgbClr val="000000"/>
              </a:solidFill>
            </a:endParaRPr>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1597797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219B956-EC8B-4AD2-8704-6E4B4557154F}" type="slidenum">
              <a:rPr lang="en-GB" smtClean="0">
                <a:solidFill>
                  <a:srgbClr val="000000"/>
                </a:solidFill>
              </a:rPr>
              <a:pPr/>
              <a:t>60</a:t>
            </a:fld>
            <a:endParaRPr lang="en-GB">
              <a:solidFill>
                <a:srgbClr val="000000"/>
              </a:solidFill>
            </a:endParaRPr>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xmlns="" val="953456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61</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1440186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62</a:t>
            </a:fld>
            <a:endParaRPr lang="en-GB" dirty="0">
              <a:solidFill>
                <a:prstClr val="black"/>
              </a:solidFill>
            </a:endParaRPr>
          </a:p>
        </p:txBody>
      </p:sp>
    </p:spTree>
    <p:extLst>
      <p:ext uri="{BB962C8B-B14F-4D97-AF65-F5344CB8AC3E}">
        <p14:creationId xmlns:p14="http://schemas.microsoft.com/office/powerpoint/2010/main" xmlns="" val="20107864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63</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4144999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64</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81735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65</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3563325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66</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2122918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67</a:t>
            </a:fld>
            <a:endParaRPr lang="en-GB">
              <a:solidFill>
                <a:srgbClr val="000000"/>
              </a:solidFill>
            </a:endParaRPr>
          </a:p>
        </p:txBody>
      </p:sp>
    </p:spTree>
    <p:extLst>
      <p:ext uri="{BB962C8B-B14F-4D97-AF65-F5344CB8AC3E}">
        <p14:creationId xmlns:p14="http://schemas.microsoft.com/office/powerpoint/2010/main" xmlns="" val="1696158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68</a:t>
            </a:fld>
            <a:endParaRPr lang="en-GB" dirty="0">
              <a:solidFill>
                <a:srgbClr val="000000"/>
              </a:solidFill>
            </a:endParaRPr>
          </a:p>
        </p:txBody>
      </p:sp>
    </p:spTree>
    <p:extLst>
      <p:ext uri="{BB962C8B-B14F-4D97-AF65-F5344CB8AC3E}">
        <p14:creationId xmlns:p14="http://schemas.microsoft.com/office/powerpoint/2010/main" xmlns="" val="2601599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spcBef>
                <a:spcPct val="0"/>
              </a:spcBef>
            </a:pPr>
            <a:endParaRPr lang="en-US" dirty="0"/>
          </a:p>
        </p:txBody>
      </p:sp>
      <p:sp>
        <p:nvSpPr>
          <p:cNvPr id="55300" name="Slide Number Placeholder 3"/>
          <p:cNvSpPr>
            <a:spLocks noGrp="1"/>
          </p:cNvSpPr>
          <p:nvPr>
            <p:ph type="sldNum" sz="quarter" idx="5"/>
          </p:nvPr>
        </p:nvSpPr>
        <p:spPr>
          <a:noFill/>
        </p:spPr>
        <p:txBody>
          <a:bodyPr/>
          <a:lstStyle/>
          <a:p>
            <a:fld id="{BD3FC26A-8C14-4416-8BFA-93D8B3627EC7}"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xmlns="" val="2260885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69</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xmlns="" val="7151235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70</a:t>
            </a:fld>
            <a:endParaRPr lang="en-GB" dirty="0">
              <a:solidFill>
                <a:srgbClr val="000000"/>
              </a:solidFill>
            </a:endParaRPr>
          </a:p>
        </p:txBody>
      </p:sp>
    </p:spTree>
    <p:extLst>
      <p:ext uri="{BB962C8B-B14F-4D97-AF65-F5344CB8AC3E}">
        <p14:creationId xmlns:p14="http://schemas.microsoft.com/office/powerpoint/2010/main" xmlns="" val="28021360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smtClean="0">
                <a:solidFill>
                  <a:srgbClr val="000000"/>
                </a:solidFill>
              </a:rPr>
              <a:pPr>
                <a:defRPr/>
              </a:pPr>
              <a:t>71</a:t>
            </a:fld>
            <a:endParaRPr lang="en-GB">
              <a:solidFill>
                <a:srgbClr val="000000"/>
              </a:solidFill>
            </a:endParaRPr>
          </a:p>
        </p:txBody>
      </p:sp>
    </p:spTree>
    <p:extLst>
      <p:ext uri="{BB962C8B-B14F-4D97-AF65-F5344CB8AC3E}">
        <p14:creationId xmlns:p14="http://schemas.microsoft.com/office/powerpoint/2010/main" xmlns="" val="15078054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72</a:t>
            </a:fld>
            <a:endParaRPr lang="en-GB" dirty="0"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73</a:t>
            </a:fld>
            <a:endParaRPr lang="en-GB" dirty="0">
              <a:solidFill>
                <a:srgbClr val="000000"/>
              </a:solidFill>
            </a:endParaRPr>
          </a:p>
        </p:txBody>
      </p:sp>
    </p:spTree>
    <p:extLst>
      <p:ext uri="{BB962C8B-B14F-4D97-AF65-F5344CB8AC3E}">
        <p14:creationId xmlns:p14="http://schemas.microsoft.com/office/powerpoint/2010/main" xmlns="" val="29902910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74</a:t>
            </a:fld>
            <a:endParaRPr lang="en-GB" dirty="0">
              <a:solidFill>
                <a:srgbClr val="000000"/>
              </a:solidFill>
            </a:endParaRPr>
          </a:p>
        </p:txBody>
      </p:sp>
    </p:spTree>
    <p:extLst>
      <p:ext uri="{BB962C8B-B14F-4D97-AF65-F5344CB8AC3E}">
        <p14:creationId xmlns:p14="http://schemas.microsoft.com/office/powerpoint/2010/main" xmlns="" val="29902910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75</a:t>
            </a:fld>
            <a:endParaRPr lang="en-US">
              <a:solidFill>
                <a:srgbClr val="000000"/>
              </a:solidFill>
            </a:endParaRPr>
          </a:p>
        </p:txBody>
      </p:sp>
    </p:spTree>
    <p:extLst>
      <p:ext uri="{BB962C8B-B14F-4D97-AF65-F5344CB8AC3E}">
        <p14:creationId xmlns="" xmlns:p14="http://schemas.microsoft.com/office/powerpoint/2010/main" val="40083882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76</a:t>
            </a:fld>
            <a:endParaRPr lang="en-US">
              <a:solidFill>
                <a:srgbClr val="000000"/>
              </a:solidFill>
            </a:endParaRPr>
          </a:p>
        </p:txBody>
      </p:sp>
    </p:spTree>
    <p:extLst>
      <p:ext uri="{BB962C8B-B14F-4D97-AF65-F5344CB8AC3E}">
        <p14:creationId xmlns="" xmlns:p14="http://schemas.microsoft.com/office/powerpoint/2010/main" val="35370386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77</a:t>
            </a:fld>
            <a:endParaRPr lang="en-US">
              <a:solidFill>
                <a:srgbClr val="000000"/>
              </a:solidFill>
            </a:endParaRPr>
          </a:p>
        </p:txBody>
      </p:sp>
    </p:spTree>
    <p:extLst>
      <p:ext uri="{BB962C8B-B14F-4D97-AF65-F5344CB8AC3E}">
        <p14:creationId xmlns="" xmlns:p14="http://schemas.microsoft.com/office/powerpoint/2010/main" val="1938834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78</a:t>
            </a:fld>
            <a:endParaRPr lang="en-US">
              <a:solidFill>
                <a:srgbClr val="000000"/>
              </a:solidFill>
            </a:endParaRPr>
          </a:p>
        </p:txBody>
      </p:sp>
    </p:spTree>
    <p:extLst>
      <p:ext uri="{BB962C8B-B14F-4D97-AF65-F5344CB8AC3E}">
        <p14:creationId xmlns="" xmlns:p14="http://schemas.microsoft.com/office/powerpoint/2010/main" val="134926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12</a:t>
            </a:fld>
            <a:endParaRPr lang="en-GB">
              <a:solidFill>
                <a:srgbClr val="000000"/>
              </a:solidFill>
            </a:endParaRPr>
          </a:p>
        </p:txBody>
      </p:sp>
    </p:spTree>
    <p:extLst>
      <p:ext uri="{BB962C8B-B14F-4D97-AF65-F5344CB8AC3E}">
        <p14:creationId xmlns:p14="http://schemas.microsoft.com/office/powerpoint/2010/main" xmlns="" val="8699001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80</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xmlns="" val="67759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48303D8A-DAAE-4BE3-8623-703CB7C316FA}"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xmlns="" val="344260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p>
        </p:txBody>
      </p:sp>
      <p:sp>
        <p:nvSpPr>
          <p:cNvPr id="61444" name="Slide Number Placeholder 3"/>
          <p:cNvSpPr>
            <a:spLocks noGrp="1"/>
          </p:cNvSpPr>
          <p:nvPr>
            <p:ph type="sldNum" sz="quarter" idx="5"/>
          </p:nvPr>
        </p:nvSpPr>
        <p:spPr>
          <a:noFill/>
        </p:spPr>
        <p:txBody>
          <a:bodyPr/>
          <a:lstStyle/>
          <a:p>
            <a:fld id="{81F20037-DB2C-4ADA-AC56-AD298BAD81C0}" type="slidenum">
              <a:rPr lang="en-GB" smtClean="0">
                <a:solidFill>
                  <a:srgbClr val="000000"/>
                </a:solidFill>
              </a:rPr>
              <a:pPr/>
              <a:t>15</a:t>
            </a:fld>
            <a:endParaRPr lang="en-GB">
              <a:solidFill>
                <a:srgbClr val="000000"/>
              </a:solidFill>
            </a:endParaRPr>
          </a:p>
        </p:txBody>
      </p:sp>
    </p:spTree>
    <p:extLst>
      <p:ext uri="{BB962C8B-B14F-4D97-AF65-F5344CB8AC3E}">
        <p14:creationId xmlns:p14="http://schemas.microsoft.com/office/powerpoint/2010/main" xmlns="" val="287972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spcBef>
                <a:spcPct val="0"/>
              </a:spcBef>
            </a:pPr>
            <a:endParaRPr lang="en-US"/>
          </a:p>
        </p:txBody>
      </p:sp>
      <p:sp>
        <p:nvSpPr>
          <p:cNvPr id="62468" name="Slide Number Placeholder 3"/>
          <p:cNvSpPr>
            <a:spLocks noGrp="1"/>
          </p:cNvSpPr>
          <p:nvPr>
            <p:ph type="sldNum" sz="quarter" idx="5"/>
          </p:nvPr>
        </p:nvSpPr>
        <p:spPr>
          <a:noFill/>
        </p:spPr>
        <p:txBody>
          <a:bodyPr/>
          <a:lstStyle/>
          <a:p>
            <a:fld id="{345E3848-04E3-4D0B-9761-094455F0E5A7}"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xmlns="" val="276468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26/10/2016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26/10/2016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26/10/2016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10/26/2016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26/10/2016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10/26/2016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26 October 2016</a:t>
            </a:fld>
            <a:endParaRPr lang="en-GB" sz="1800" dirty="0">
              <a:solidFill>
                <a:srgbClr val="FFFF66"/>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26/10/2016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10/26/2016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26/10/2016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 xmlns:p14="http://schemas.microsoft.com/office/powerpoint/2010/main" val="2358040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10/26/2016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26/10/2016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xmlns="" val="556036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26/10/2016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Wednesday, 26 October 2016</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26 October 2016</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4F4E18F-1CFD-401F-8773-38F1868883BC}" type="datetimeFigureOut">
              <a:rPr lang="en-US"/>
              <a:pPr>
                <a:defRPr/>
              </a:pPr>
              <a:t>10/26/2016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3751104-F40A-42BF-AE05-F340F8466D25}"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solidFill>
                  <a:srgbClr val="000000"/>
                </a:solidFill>
              </a:rPr>
              <a:pPr>
                <a:defRPr/>
              </a:pPr>
              <a:t>26/10/2016</a:t>
            </a:fld>
            <a:endParaRPr lang="en-GB" altLang="en-US">
              <a:solidFill>
                <a:srgbClr val="000000"/>
              </a:solidFill>
            </a:endParaRPr>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solidFill>
                <a:srgbClr val="000000"/>
              </a:solidFill>
            </a:endParaRPr>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solidFill>
                  <a:srgbClr val="000000"/>
                </a:solidFill>
              </a:rPr>
              <a:pPr>
                <a:defRPr/>
              </a:pPr>
              <a:t>‹#›</a:t>
            </a:fld>
            <a:endParaRPr lang="en-GB" alt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26/10/2016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26/10/2016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26/10/2016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26/10/2016</a:t>
            </a:fld>
            <a:endParaRPr lang="en-GB" alt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0.xml"/><Relationship Id="rId1" Type="http://schemas.openxmlformats.org/officeDocument/2006/relationships/slideLayout" Target="../slideLayouts/slideLayout62.xm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1.xml"/><Relationship Id="rId1" Type="http://schemas.openxmlformats.org/officeDocument/2006/relationships/slideLayout" Target="../slideLayouts/slideLayout63.xml"/></Relationships>
</file>

<file path=ppt/slideMasters/_rels/slideMaster102.xml.rels><?xml version="1.0" encoding="UTF-8" standalone="yes"?>
<Relationships xmlns="http://schemas.openxmlformats.org/package/2006/relationships"><Relationship Id="rId3" Type="http://schemas.openxmlformats.org/officeDocument/2006/relationships/theme" Target="../theme/theme10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3.xml"/><Relationship Id="rId1" Type="http://schemas.openxmlformats.org/officeDocument/2006/relationships/slideLayout" Target="../slideLayouts/slideLayout6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4.xml.rels><?xml version="1.0" encoding="UTF-8" standalone="yes"?>
<Relationships xmlns="http://schemas.openxmlformats.org/package/2006/relationships"><Relationship Id="rId2" Type="http://schemas.openxmlformats.org/officeDocument/2006/relationships/theme" Target="../theme/theme104.xml"/><Relationship Id="rId1" Type="http://schemas.openxmlformats.org/officeDocument/2006/relationships/slideLayout" Target="../slideLayouts/slideLayout67.xml"/></Relationships>
</file>

<file path=ppt/slideMasters/_rels/slideMaster105.xml.rels><?xml version="1.0" encoding="UTF-8" standalone="yes"?>
<Relationships xmlns="http://schemas.openxmlformats.org/package/2006/relationships"><Relationship Id="rId2" Type="http://schemas.openxmlformats.org/officeDocument/2006/relationships/theme" Target="../theme/theme105.xml"/><Relationship Id="rId1" Type="http://schemas.openxmlformats.org/officeDocument/2006/relationships/slideLayout" Target="../slideLayouts/slideLayout68.xml"/></Relationships>
</file>

<file path=ppt/slideMasters/_rels/slideMaster106.xml.rels><?xml version="1.0" encoding="UTF-8" standalone="yes"?>
<Relationships xmlns="http://schemas.openxmlformats.org/package/2006/relationships"><Relationship Id="rId2" Type="http://schemas.openxmlformats.org/officeDocument/2006/relationships/theme" Target="../theme/theme106.xml"/><Relationship Id="rId1" Type="http://schemas.openxmlformats.org/officeDocument/2006/relationships/slideLayout" Target="../slideLayouts/slideLayout69.xml"/></Relationships>
</file>

<file path=ppt/slideMasters/_rels/slideMaster107.xml.rels><?xml version="1.0" encoding="UTF-8" standalone="yes"?>
<Relationships xmlns="http://schemas.openxmlformats.org/package/2006/relationships"><Relationship Id="rId2" Type="http://schemas.openxmlformats.org/officeDocument/2006/relationships/theme" Target="../theme/theme107.xml"/><Relationship Id="rId1" Type="http://schemas.openxmlformats.org/officeDocument/2006/relationships/slideLayout" Target="../slideLayouts/slideLayout70.xml"/></Relationships>
</file>

<file path=ppt/slideMasters/_rels/slideMaster108.xml.rels><?xml version="1.0" encoding="UTF-8" standalone="yes"?>
<Relationships xmlns="http://schemas.openxmlformats.org/package/2006/relationships"><Relationship Id="rId2" Type="http://schemas.openxmlformats.org/officeDocument/2006/relationships/theme" Target="../theme/theme108.xml"/><Relationship Id="rId1" Type="http://schemas.openxmlformats.org/officeDocument/2006/relationships/slideLayout" Target="../slideLayouts/slideLayout71.xml"/></Relationships>
</file>

<file path=ppt/slideMasters/_rels/slideMaster109.xml.rels><?xml version="1.0" encoding="UTF-8" standalone="yes"?>
<Relationships xmlns="http://schemas.openxmlformats.org/package/2006/relationships"><Relationship Id="rId2" Type="http://schemas.openxmlformats.org/officeDocument/2006/relationships/theme" Target="../theme/theme109.xml"/><Relationship Id="rId1" Type="http://schemas.openxmlformats.org/officeDocument/2006/relationships/slideLayout" Target="../slideLayouts/slideLayout7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10.xml.rels><?xml version="1.0" encoding="UTF-8" standalone="yes"?>
<Relationships xmlns="http://schemas.openxmlformats.org/package/2006/relationships"><Relationship Id="rId2" Type="http://schemas.openxmlformats.org/officeDocument/2006/relationships/theme" Target="../theme/theme110.xml"/><Relationship Id="rId1" Type="http://schemas.openxmlformats.org/officeDocument/2006/relationships/slideLayout" Target="../slideLayouts/slideLayout73.xml"/></Relationships>
</file>

<file path=ppt/slideMasters/_rels/slideMaster111.xml.rels><?xml version="1.0" encoding="UTF-8" standalone="yes"?>
<Relationships xmlns="http://schemas.openxmlformats.org/package/2006/relationships"><Relationship Id="rId2" Type="http://schemas.openxmlformats.org/officeDocument/2006/relationships/theme" Target="../theme/theme111.xml"/><Relationship Id="rId1" Type="http://schemas.openxmlformats.org/officeDocument/2006/relationships/slideLayout" Target="../slideLayouts/slideLayout74.xml"/></Relationships>
</file>

<file path=ppt/slideMasters/_rels/slideMaster112.xml.rels><?xml version="1.0" encoding="UTF-8" standalone="yes"?>
<Relationships xmlns="http://schemas.openxmlformats.org/package/2006/relationships"><Relationship Id="rId2" Type="http://schemas.openxmlformats.org/officeDocument/2006/relationships/theme" Target="../theme/theme112.xml"/><Relationship Id="rId1" Type="http://schemas.openxmlformats.org/officeDocument/2006/relationships/slideLayout" Target="../slideLayouts/slideLayout75.xml"/></Relationships>
</file>

<file path=ppt/slideMasters/_rels/slideMaster113.xml.rels><?xml version="1.0" encoding="UTF-8" standalone="yes"?>
<Relationships xmlns="http://schemas.openxmlformats.org/package/2006/relationships"><Relationship Id="rId2" Type="http://schemas.openxmlformats.org/officeDocument/2006/relationships/theme" Target="../theme/theme113.xml"/><Relationship Id="rId1" Type="http://schemas.openxmlformats.org/officeDocument/2006/relationships/slideLayout" Target="../slideLayouts/slideLayout76.xml"/></Relationships>
</file>

<file path=ppt/slideMasters/_rels/slideMaster114.xml.rels><?xml version="1.0" encoding="UTF-8" standalone="yes"?>
<Relationships xmlns="http://schemas.openxmlformats.org/package/2006/relationships"><Relationship Id="rId2" Type="http://schemas.openxmlformats.org/officeDocument/2006/relationships/theme" Target="../theme/theme114.xml"/><Relationship Id="rId1" Type="http://schemas.openxmlformats.org/officeDocument/2006/relationships/slideLayout" Target="../slideLayouts/slideLayout77.xml"/></Relationships>
</file>

<file path=ppt/slideMasters/_rels/slideMaster115.xml.rels><?xml version="1.0" encoding="UTF-8" standalone="yes"?>
<Relationships xmlns="http://schemas.openxmlformats.org/package/2006/relationships"><Relationship Id="rId2" Type="http://schemas.openxmlformats.org/officeDocument/2006/relationships/theme" Target="../theme/theme115.xml"/><Relationship Id="rId1" Type="http://schemas.openxmlformats.org/officeDocument/2006/relationships/slideLayout" Target="../slideLayouts/slideLayout78.xml"/></Relationships>
</file>

<file path=ppt/slideMasters/_rels/slideMaster116.xml.rels><?xml version="1.0" encoding="UTF-8" standalone="yes"?>
<Relationships xmlns="http://schemas.openxmlformats.org/package/2006/relationships"><Relationship Id="rId2" Type="http://schemas.openxmlformats.org/officeDocument/2006/relationships/theme" Target="../theme/theme116.xml"/><Relationship Id="rId1" Type="http://schemas.openxmlformats.org/officeDocument/2006/relationships/slideLayout" Target="../slideLayouts/slideLayout79.xml"/></Relationships>
</file>

<file path=ppt/slideMasters/_rels/slideMaster117.xml.rels><?xml version="1.0" encoding="UTF-8" standalone="yes"?>
<Relationships xmlns="http://schemas.openxmlformats.org/package/2006/relationships"><Relationship Id="rId2" Type="http://schemas.openxmlformats.org/officeDocument/2006/relationships/theme" Target="../theme/theme117.xml"/><Relationship Id="rId1" Type="http://schemas.openxmlformats.org/officeDocument/2006/relationships/slideLayout" Target="../slideLayouts/slideLayout80.xml"/></Relationships>
</file>

<file path=ppt/slideMasters/_rels/slideMaster118.xml.rels><?xml version="1.0" encoding="UTF-8" standalone="yes"?>
<Relationships xmlns="http://schemas.openxmlformats.org/package/2006/relationships"><Relationship Id="rId2" Type="http://schemas.openxmlformats.org/officeDocument/2006/relationships/theme" Target="../theme/theme118.xml"/><Relationship Id="rId1" Type="http://schemas.openxmlformats.org/officeDocument/2006/relationships/slideLayout" Target="../slideLayouts/slideLayout81.xml"/></Relationships>
</file>

<file path=ppt/slideMasters/_rels/slideMaster119.xml.rels><?xml version="1.0" encoding="UTF-8" standalone="yes"?>
<Relationships xmlns="http://schemas.openxmlformats.org/package/2006/relationships"><Relationship Id="rId2" Type="http://schemas.openxmlformats.org/officeDocument/2006/relationships/theme" Target="../theme/theme119.xml"/><Relationship Id="rId1" Type="http://schemas.openxmlformats.org/officeDocument/2006/relationships/slideLayout" Target="../slideLayouts/slideLayout8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20.xml.rels><?xml version="1.0" encoding="UTF-8" standalone="yes"?>
<Relationships xmlns="http://schemas.openxmlformats.org/package/2006/relationships"><Relationship Id="rId2" Type="http://schemas.openxmlformats.org/officeDocument/2006/relationships/theme" Target="../theme/theme120.xml"/><Relationship Id="rId1" Type="http://schemas.openxmlformats.org/officeDocument/2006/relationships/slideLayout" Target="../slideLayouts/slideLayout83.xml"/></Relationships>
</file>

<file path=ppt/slideMasters/_rels/slideMaster121.xml.rels><?xml version="1.0" encoding="UTF-8" standalone="yes"?>
<Relationships xmlns="http://schemas.openxmlformats.org/package/2006/relationships"><Relationship Id="rId2" Type="http://schemas.openxmlformats.org/officeDocument/2006/relationships/theme" Target="../theme/theme121.xml"/><Relationship Id="rId1" Type="http://schemas.openxmlformats.org/officeDocument/2006/relationships/slideLayout" Target="../slideLayouts/slideLayout84.xml"/></Relationships>
</file>

<file path=ppt/slideMasters/_rels/slideMaster122.xml.rels><?xml version="1.0" encoding="UTF-8" standalone="yes"?>
<Relationships xmlns="http://schemas.openxmlformats.org/package/2006/relationships"><Relationship Id="rId2" Type="http://schemas.openxmlformats.org/officeDocument/2006/relationships/theme" Target="../theme/theme122.xml"/><Relationship Id="rId1" Type="http://schemas.openxmlformats.org/officeDocument/2006/relationships/slideLayout" Target="../slideLayouts/slideLayout85.xml"/></Relationships>
</file>

<file path=ppt/slideMasters/_rels/slideMaster123.xml.rels><?xml version="1.0" encoding="UTF-8" standalone="yes"?>
<Relationships xmlns="http://schemas.openxmlformats.org/package/2006/relationships"><Relationship Id="rId2" Type="http://schemas.openxmlformats.org/officeDocument/2006/relationships/theme" Target="../theme/theme123.xml"/><Relationship Id="rId1" Type="http://schemas.openxmlformats.org/officeDocument/2006/relationships/slideLayout" Target="../slideLayouts/slideLayout86.xml"/></Relationships>
</file>

<file path=ppt/slideMasters/_rels/slideMaster124.xml.rels><?xml version="1.0" encoding="UTF-8" standalone="yes"?>
<Relationships xmlns="http://schemas.openxmlformats.org/package/2006/relationships"><Relationship Id="rId2" Type="http://schemas.openxmlformats.org/officeDocument/2006/relationships/theme" Target="../theme/theme124.xml"/><Relationship Id="rId1" Type="http://schemas.openxmlformats.org/officeDocument/2006/relationships/slideLayout" Target="../slideLayouts/slideLayout87.xml"/></Relationships>
</file>

<file path=ppt/slideMasters/_rels/slideMaster125.xml.rels><?xml version="1.0" encoding="UTF-8" standalone="yes"?>
<Relationships xmlns="http://schemas.openxmlformats.org/package/2006/relationships"><Relationship Id="rId2" Type="http://schemas.openxmlformats.org/officeDocument/2006/relationships/theme" Target="../theme/theme125.xml"/><Relationship Id="rId1" Type="http://schemas.openxmlformats.org/officeDocument/2006/relationships/slideLayout" Target="../slideLayouts/slideLayout88.xm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89.xml"/></Relationships>
</file>

<file path=ppt/slideMasters/_rels/slideMaster127.xml.rels><?xml version="1.0" encoding="UTF-8" standalone="yes"?>
<Relationships xmlns="http://schemas.openxmlformats.org/package/2006/relationships"><Relationship Id="rId2" Type="http://schemas.openxmlformats.org/officeDocument/2006/relationships/theme" Target="../theme/theme127.xml"/><Relationship Id="rId1" Type="http://schemas.openxmlformats.org/officeDocument/2006/relationships/slideLayout" Target="../slideLayouts/slideLayout90.xml"/></Relationships>
</file>

<file path=ppt/slideMasters/_rels/slideMaster1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8.xml"/><Relationship Id="rId1" Type="http://schemas.openxmlformats.org/officeDocument/2006/relationships/slideLayout" Target="../slideLayouts/slideLayout91.xml"/></Relationships>
</file>

<file path=ppt/slideMasters/_rels/slideMaster129.xml.rels><?xml version="1.0" encoding="UTF-8" standalone="yes"?>
<Relationships xmlns="http://schemas.openxmlformats.org/package/2006/relationships"><Relationship Id="rId3" Type="http://schemas.openxmlformats.org/officeDocument/2006/relationships/theme" Target="../theme/theme129.xml"/><Relationship Id="rId2" Type="http://schemas.openxmlformats.org/officeDocument/2006/relationships/slideLayout" Target="../slideLayouts/slideLayout93.xml"/><Relationship Id="rId1" Type="http://schemas.openxmlformats.org/officeDocument/2006/relationships/slideLayout" Target="../slideLayouts/slideLayout9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9.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9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3.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5.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6.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0.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5.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2.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0.xml"/><Relationship Id="rId1" Type="http://schemas.openxmlformats.org/officeDocument/2006/relationships/slideLayout" Target="../slideLayouts/slideLayout43.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1.xml"/><Relationship Id="rId1" Type="http://schemas.openxmlformats.org/officeDocument/2006/relationships/slideLayout" Target="../slideLayouts/slideLayout44.xm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3.xml"/><Relationship Id="rId1" Type="http://schemas.openxmlformats.org/officeDocument/2006/relationships/slideLayout" Target="../slideLayouts/slideLayout45.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46.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47.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48.xml"/></Relationships>
</file>

<file path=ppt/slideMasters/_rels/slideMaster57.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7.xml"/><Relationship Id="rId1" Type="http://schemas.openxmlformats.org/officeDocument/2006/relationships/slideLayout" Target="../slideLayouts/slideLayout49.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8.xml"/><Relationship Id="rId1" Type="http://schemas.openxmlformats.org/officeDocument/2006/relationships/slideLayout" Target="../slideLayouts/slideLayout50.xml"/></Relationships>
</file>

<file path=ppt/slideMasters/_rels/slideMaster59.xml.rels><?xml version="1.0" encoding="UTF-8" standalone="yes"?>
<Relationships xmlns="http://schemas.openxmlformats.org/package/2006/relationships"><Relationship Id="rId3" Type="http://schemas.openxmlformats.org/officeDocument/2006/relationships/theme" Target="../theme/theme5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hyperlink" Target="00%20main%20menu.ppt"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5.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6.xml"/><Relationship Id="rId1" Type="http://schemas.openxmlformats.org/officeDocument/2006/relationships/slideLayout" Target="../slideLayouts/slideLayout54.xm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4.xml"/><Relationship Id="rId1" Type="http://schemas.openxmlformats.org/officeDocument/2006/relationships/slideLayout" Target="../slideLayouts/slideLayout55.xml"/></Relationships>
</file>

<file path=ppt/slideMasters/_rels/slideMaster8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hyperlink" Target="00%20main%20menu.ppt" TargetMode="External"/><Relationship Id="rId4" Type="http://schemas.openxmlformats.org/officeDocument/2006/relationships/theme" Target="../theme/theme95.xm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7.xml"/><Relationship Id="rId1" Type="http://schemas.openxmlformats.org/officeDocument/2006/relationships/slideLayout" Target="../slideLayouts/slideLayout59.xm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8.xml"/><Relationship Id="rId1" Type="http://schemas.openxmlformats.org/officeDocument/2006/relationships/slideLayout" Target="../slideLayouts/slideLayout60.xm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9.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mj-lt"/>
              </a:rPr>
              <a:t>http://phil-race.co.uk</a:t>
            </a:r>
            <a:endParaRPr lang="en-GB" sz="1400" b="1" dirty="0">
              <a:solidFill>
                <a:srgbClr val="FF0000"/>
              </a:solidFill>
              <a:latin typeface="+mj-lt"/>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49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49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904" r:id="rId1"/>
    <p:sldLayoutId id="214748501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9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a:defRPr/>
            </a:pPr>
            <a:fld id="{297A2487-DC70-447C-AFF0-895F4C771B1C}"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a:defRPr/>
            </a:pPr>
            <a:fld id="{0B72D035-583E-4001-BAFE-2662DD34316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91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6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6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6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6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6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7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7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7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7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7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8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8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8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8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8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9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9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9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9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99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500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500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500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solidFill>
                  <a:srgbClr val="FFFFFF"/>
                </a:solidFill>
              </a:rPr>
              <a:t>Leeds Metropolitan University</a:t>
            </a:r>
          </a:p>
          <a:p>
            <a:pPr>
              <a:defRPr/>
            </a:pPr>
            <a:r>
              <a:rPr lang="en-GB" altLang="en-US" smtClean="0">
                <a:solidFill>
                  <a:srgbClr val="FFFFFF"/>
                </a:solidFill>
              </a:rPr>
              <a:t>Innovation North – Faculty Of Information And Technology</a:t>
            </a:r>
            <a:endParaRPr lang="en-GB" altLang="en-US">
              <a:solidFill>
                <a:srgbClr val="FFFFFF"/>
              </a:solidFill>
            </a:endParaRP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500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5008" r:id="rId1"/>
    <p:sldLayoutId id="2147485009"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Lst>
  </p:timing>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1" fontAlgn="base" hangingPunct="1">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1" fontAlgn="base" hangingPunct="1">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1" fontAlgn="base" hangingPunct="1">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1" fontAlgn="base" hangingPunct="1">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solidFill>
                  <a:srgbClr val="FFFFFF"/>
                </a:solidFill>
              </a:rPr>
              <a:t>Leeds Metropolitan University</a:t>
            </a:r>
          </a:p>
          <a:p>
            <a:pPr>
              <a:defRPr/>
            </a:pPr>
            <a:r>
              <a:rPr lang="en-GB" altLang="en-US" smtClean="0">
                <a:solidFill>
                  <a:srgbClr val="FFFFFF"/>
                </a:solidFill>
              </a:rPr>
              <a:t>Innovation North – Faculty Of Information And Technology</a:t>
            </a:r>
            <a:endParaRPr lang="en-GB" altLang="en-US">
              <a:solidFill>
                <a:srgbClr val="FFFFFF"/>
              </a:solidFill>
            </a:endParaRP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501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10/26/2016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7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26/10/2016</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 xmlns:p14="http://schemas.microsoft.com/office/powerpoint/2010/main" val="155454504"/>
      </p:ext>
    </p:extLst>
  </p:cSld>
  <p:clrMap bg1="dk1" tx1="lt1" bg2="dk2" tx2="lt2" accent1="accent1" accent2="accent2" accent3="accent3" accent4="accent4" accent5="accent5" accent6="accent6" hlink="hlink" folHlink="folHlink"/>
  <p:sldLayoutIdLst>
    <p:sldLayoutId id="2147484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10/26/2016</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7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26/10/2016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xmlns="" val="3705594016"/>
      </p:ext>
    </p:extLst>
  </p:cSld>
  <p:clrMap bg1="lt1" tx1="dk1" bg2="lt2" tx2="dk2" accent1="accent1" accent2="accent2" accent3="accent3" accent4="accent4" accent5="accent5" accent6="accent6" hlink="hlink" folHlink="folHlink"/>
  <p:sldLayoutIdLst>
    <p:sldLayoutId id="214748479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98" r:id="rId1"/>
    <p:sldLayoutId id="214748481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26/10/2016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481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10/26/2016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8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890" r:id="rId1"/>
    <p:sldLayoutId id="2147484905" r:id="rId2"/>
    <p:sldLayoutId id="2147484906"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extLst>
      <p:ext uri="{BB962C8B-B14F-4D97-AF65-F5344CB8AC3E}">
        <p14:creationId xmlns:p14="http://schemas.microsoft.com/office/powerpoint/2010/main" xmlns="" val="103949713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894"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489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489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C:\Documents%20and%20Settings\user\Desktop\brunel%20pieces%203\Newcastle.pptx" TargetMode="External"/><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3" Type="http://schemas.openxmlformats.org/officeDocument/2006/relationships/hyperlink" Target="http://www.pass.brad.ac.uk/" TargetMode="External"/><Relationship Id="rId2" Type="http://schemas.openxmlformats.org/officeDocument/2006/relationships/notesSlide" Target="../notesSlides/notesSlide14.xml"/><Relationship Id="rId1" Type="http://schemas.openxmlformats.org/officeDocument/2006/relationships/slideLayout" Target="../slideLayouts/slideLayout89.xml"/><Relationship Id="rId4" Type="http://schemas.openxmlformats.org/officeDocument/2006/relationships/hyperlink" Target="http://www.jisc.ac.uk/whatwedo/programmes/usersandinnovation/soundsgood.asp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6.xml"/><Relationship Id="rId1" Type="http://schemas.openxmlformats.org/officeDocument/2006/relationships/slideLayout" Target="../slideLayouts/slideLayout94.xml"/><Relationship Id="rId4" Type="http://schemas.openxmlformats.org/officeDocument/2006/relationships/hyperlink" Target="file:///C:\Documents%20and%20Settings\user\Desktop\brunel%20pieces%203\Newcastle.ppt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3" Type="http://schemas.openxmlformats.org/officeDocument/2006/relationships/hyperlink" Target="authenticity.ppt" TargetMode="External"/><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hyperlink" Target="https://phil-race.co.uk/assessment/" TargetMode="External"/><Relationship Id="rId2" Type="http://schemas.openxmlformats.org/officeDocument/2006/relationships/hyperlink" Target="https://phil-race.co.uk/2016/04/updated-powerpoint-ripples-model/" TargetMode="External"/><Relationship Id="rId1" Type="http://schemas.openxmlformats.org/officeDocument/2006/relationships/slideLayout" Target="../slideLayouts/slideLayout35.xml"/><Relationship Id="rId4" Type="http://schemas.openxmlformats.org/officeDocument/2006/relationships/hyperlink" Target="http://www.etctoolkit.org.uk/"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12.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cs.cmu.edu/~rgs/alice26a.gif" TargetMode="Externa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61.xml"/></Relationships>
</file>

<file path=ppt/slides/_rels/slide57.xml.rels><?xml version="1.0" encoding="UTF-8" standalone="yes"?>
<Relationships xmlns="http://schemas.openxmlformats.org/package/2006/relationships"><Relationship Id="rId3" Type="http://schemas.openxmlformats.org/officeDocument/2006/relationships/hyperlink" Target="ice%20scraping.ppt" TargetMode="External"/><Relationship Id="rId2" Type="http://schemas.openxmlformats.org/officeDocument/2006/relationships/notesSlide" Target="../notesSlides/notesSlide38.xml"/><Relationship Id="rId1" Type="http://schemas.openxmlformats.org/officeDocument/2006/relationships/slideLayout" Target="../slideLayouts/slideLayout55.xml"/><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0.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6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2.xml"/><Relationship Id="rId1" Type="http://schemas.openxmlformats.org/officeDocument/2006/relationships/slideLayout" Target="../slideLayouts/slideLayout64.xml"/></Relationships>
</file>

<file path=ppt/slides/_rels/slide6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3.xml"/><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0.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2.xml"/><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4.xml"/><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5.xml"/><Relationship Id="rId1" Type="http://schemas.openxmlformats.org/officeDocument/2006/relationships/slideLayout" Target="../slideLayouts/slideLayout5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58.xml"/><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59.xml"/><Relationship Id="rId1" Type="http://schemas.openxmlformats.org/officeDocument/2006/relationships/slideLayout" Target="../slideLayouts/slideLayout48.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6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539440" y="332571"/>
            <a:ext cx="6769410" cy="3240450"/>
          </a:xfrm>
          <a:noFill/>
        </p:spPr>
        <p:txBody>
          <a:bodyPr/>
          <a:lstStyle/>
          <a:p>
            <a:pPr algn="ctr">
              <a:defRPr/>
            </a:pPr>
            <a:r>
              <a:rPr lang="en-GB" sz="4000" dirty="0" smtClean="0">
                <a:solidFill>
                  <a:srgbClr val="FFFF00"/>
                </a:solidFill>
              </a:rPr>
              <a:t>Engaging students, </a:t>
            </a:r>
            <a:br>
              <a:rPr lang="en-GB" sz="4000" dirty="0" smtClean="0">
                <a:solidFill>
                  <a:srgbClr val="FFFF00"/>
                </a:solidFill>
              </a:rPr>
            </a:br>
            <a:r>
              <a:rPr lang="en-GB" sz="4000" dirty="0" smtClean="0">
                <a:solidFill>
                  <a:srgbClr val="FFFF00"/>
                </a:solidFill>
              </a:rPr>
              <a:t>engaging staff </a:t>
            </a:r>
            <a:r>
              <a:rPr lang="en-GB" sz="3600" dirty="0" smtClean="0">
                <a:solidFill>
                  <a:srgbClr val="FFFF00"/>
                </a:solidFill>
              </a:rPr>
              <a:t/>
            </a:r>
            <a:br>
              <a:rPr lang="en-GB" sz="3600" dirty="0" smtClean="0">
                <a:solidFill>
                  <a:srgbClr val="FFFF00"/>
                </a:solidFill>
              </a:rPr>
            </a:br>
            <a:r>
              <a:rPr lang="en-GB" sz="3600" dirty="0" smtClean="0">
                <a:solidFill>
                  <a:srgbClr val="92D050"/>
                </a:solidFill>
              </a:rPr>
              <a:t>Prof Sally Brown</a:t>
            </a:r>
            <a:br>
              <a:rPr lang="en-GB" sz="3600" dirty="0" smtClean="0">
                <a:solidFill>
                  <a:srgbClr val="92D050"/>
                </a:solidFill>
              </a:rPr>
            </a:br>
            <a:r>
              <a:rPr lang="en-GB" sz="4000" dirty="0" smtClean="0">
                <a:solidFill>
                  <a:srgbClr val="FFFF00"/>
                </a:solidFill>
              </a:rPr>
              <a:t>Making Learning Happen</a:t>
            </a:r>
            <a:r>
              <a:rPr lang="en-GB" sz="3600" dirty="0" smtClean="0">
                <a:solidFill>
                  <a:srgbClr val="FFFF00"/>
                </a:solidFill>
              </a:rPr>
              <a:t/>
            </a:r>
            <a:br>
              <a:rPr lang="en-GB" sz="3600" dirty="0" smtClean="0">
                <a:solidFill>
                  <a:srgbClr val="FFFF00"/>
                </a:solidFill>
              </a:rPr>
            </a:br>
            <a:r>
              <a:rPr lang="en-GB" sz="3600" dirty="0" smtClean="0">
                <a:solidFill>
                  <a:srgbClr val="92D050"/>
                </a:solidFill>
              </a:rPr>
              <a:t>Prof Phil Race</a:t>
            </a:r>
            <a:r>
              <a:rPr lang="en-GB" sz="3200" dirty="0" smtClean="0">
                <a:solidFill>
                  <a:schemeClr val="accent1">
                    <a:lumMod val="60000"/>
                    <a:lumOff val="40000"/>
                  </a:schemeClr>
                </a:solidFill>
              </a:rPr>
              <a:t/>
            </a:r>
            <a:br>
              <a:rPr lang="en-GB" sz="3200" dirty="0" smtClean="0">
                <a:solidFill>
                  <a:schemeClr val="accent1">
                    <a:lumMod val="60000"/>
                    <a:lumOff val="40000"/>
                  </a:schemeClr>
                </a:solidFill>
              </a:rPr>
            </a:br>
            <a:endParaRPr lang="en-GB" sz="2000" dirty="0" smtClean="0">
              <a:solidFill>
                <a:schemeClr val="tx1"/>
              </a:solidFill>
            </a:endParaRPr>
          </a:p>
        </p:txBody>
      </p:sp>
      <p:sp>
        <p:nvSpPr>
          <p:cNvPr id="13315" name="Rectangle 3"/>
          <p:cNvSpPr>
            <a:spLocks noGrp="1" noChangeArrowheads="1"/>
          </p:cNvSpPr>
          <p:nvPr>
            <p:ph type="subTitle" idx="1"/>
          </p:nvPr>
        </p:nvSpPr>
        <p:spPr>
          <a:xfrm>
            <a:off x="611450" y="4005080"/>
            <a:ext cx="6625390" cy="1695060"/>
          </a:xfrm>
        </p:spPr>
        <p:txBody>
          <a:bodyPr/>
          <a:lstStyle/>
          <a:p>
            <a:pPr algn="ctr"/>
            <a:r>
              <a:rPr lang="en-GB" sz="2800" b="1" dirty="0" smtClean="0">
                <a:solidFill>
                  <a:srgbClr val="92D050"/>
                </a:solidFill>
              </a:rPr>
              <a:t>EuroCHRIE 2016, Budapest</a:t>
            </a:r>
            <a:endParaRPr lang="en-GB" sz="2800" dirty="0" smtClean="0">
              <a:solidFill>
                <a:srgbClr val="92D050"/>
              </a:solidFill>
            </a:endParaRPr>
          </a:p>
          <a:p>
            <a:pPr algn="ctr"/>
            <a:endParaRPr lang="en-GB" b="1" dirty="0" smtClean="0">
              <a:solidFill>
                <a:srgbClr val="92D050"/>
              </a:solidFill>
            </a:endParaRPr>
          </a:p>
          <a:p>
            <a:pPr algn="ctr"/>
            <a:r>
              <a:rPr lang="en-GB" sz="2400" b="1" dirty="0" smtClean="0">
                <a:solidFill>
                  <a:srgbClr val="FF6699"/>
                </a:solidFill>
              </a:rPr>
              <a:t>27</a:t>
            </a:r>
            <a:r>
              <a:rPr lang="en-GB" sz="2400" b="1" baseline="30000" dirty="0" smtClean="0">
                <a:solidFill>
                  <a:srgbClr val="FF6699"/>
                </a:solidFill>
              </a:rPr>
              <a:t>th</a:t>
            </a:r>
            <a:r>
              <a:rPr lang="en-GB" sz="2400" b="1" dirty="0" smtClean="0">
                <a:solidFill>
                  <a:srgbClr val="FF6699"/>
                </a:solidFill>
              </a:rPr>
              <a:t> October 2016</a:t>
            </a:r>
          </a:p>
        </p:txBody>
      </p:sp>
      <p:sp>
        <p:nvSpPr>
          <p:cNvPr id="6" name="Action Button: Custom 5">
            <a:hlinkClick r:id="rId3"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Autofit/>
          </a:bodyPr>
          <a:lstStyle/>
          <a:p>
            <a:r>
              <a:rPr lang="en-GB" kern="1200" dirty="0">
                <a:solidFill>
                  <a:srgbClr val="002060"/>
                </a:solidFill>
              </a:rPr>
              <a:t>Can you rate these characteristics of excellent teaching as described in the scholarly literature?</a:t>
            </a:r>
          </a:p>
        </p:txBody>
      </p:sp>
      <p:sp>
        <p:nvSpPr>
          <p:cNvPr id="10243" name="Content Placeholder 2"/>
          <p:cNvSpPr>
            <a:spLocks noGrp="1"/>
          </p:cNvSpPr>
          <p:nvPr>
            <p:ph idx="1"/>
          </p:nvPr>
        </p:nvSpPr>
        <p:spPr>
          <a:xfrm>
            <a:off x="285750" y="1412875"/>
            <a:ext cx="8643938" cy="4789488"/>
          </a:xfrm>
        </p:spPr>
        <p:txBody>
          <a:bodyPr/>
          <a:lstStyle/>
          <a:p>
            <a:pPr marL="514350" indent="-514350">
              <a:buSzPct val="100000"/>
              <a:buFont typeface="Arial" charset="0"/>
              <a:buAutoNum type="arabicPeriod"/>
            </a:pPr>
            <a:r>
              <a:rPr lang="en-GB" sz="2400" dirty="0"/>
              <a:t>Knows subject material thoroughly</a:t>
            </a:r>
          </a:p>
          <a:p>
            <a:pPr marL="514350" indent="-514350">
              <a:buSzPct val="100000"/>
              <a:buFont typeface="Arial" charset="0"/>
              <a:buAutoNum type="arabicPeriod"/>
            </a:pPr>
            <a:r>
              <a:rPr lang="en-GB" sz="2400" dirty="0"/>
              <a:t>Adopts a scholarly approach to the practice of teaching</a:t>
            </a:r>
          </a:p>
          <a:p>
            <a:pPr marL="514350" indent="-514350">
              <a:buSzPct val="100000"/>
              <a:buFont typeface="Arial" charset="0"/>
              <a:buAutoNum type="arabicPeriod"/>
            </a:pPr>
            <a:r>
              <a:rPr lang="en-GB" sz="2400" dirty="0"/>
              <a:t>Is reflective and regularly reviews own practice</a:t>
            </a:r>
          </a:p>
          <a:p>
            <a:pPr marL="514350" indent="-514350">
              <a:buSzPct val="100000"/>
              <a:buFont typeface="Arial" charset="0"/>
              <a:buAutoNum type="arabicPeriod"/>
            </a:pPr>
            <a:r>
              <a:rPr lang="en-GB" sz="2400" dirty="0"/>
              <a:t>Is well organised and plans curriculum effectively</a:t>
            </a:r>
          </a:p>
          <a:p>
            <a:pPr marL="514350" indent="-514350">
              <a:buSzPct val="100000"/>
              <a:buFont typeface="Arial" charset="0"/>
              <a:buAutoNum type="arabicPeriod"/>
            </a:pPr>
            <a:r>
              <a:rPr lang="en-GB" sz="2400" dirty="0"/>
              <a:t>Is passionate about teaching</a:t>
            </a:r>
          </a:p>
          <a:p>
            <a:pPr marL="514350" indent="-514350">
              <a:buSzPct val="100000"/>
              <a:buFont typeface="Arial" charset="0"/>
              <a:buAutoNum type="arabicPeriod"/>
            </a:pPr>
            <a:r>
              <a:rPr lang="en-GB" sz="2400" dirty="0"/>
              <a:t>Has a student-centred orientation to teaching</a:t>
            </a:r>
          </a:p>
          <a:p>
            <a:pPr marL="514350" indent="-514350">
              <a:buSzPct val="100000"/>
              <a:buFont typeface="Arial" charset="0"/>
              <a:buAutoNum type="arabicPeriod"/>
            </a:pPr>
            <a:r>
              <a:rPr lang="en-GB" sz="2400" dirty="0"/>
              <a:t>Regularly reviews innovations in learning and teaching and tries out ones relevant to own context</a:t>
            </a:r>
          </a:p>
          <a:p>
            <a:pPr marL="514350" indent="-514350">
              <a:buSzPct val="100000"/>
              <a:buFont typeface="Arial" charset="0"/>
              <a:buAutoNum type="arabicPeriod"/>
            </a:pPr>
            <a:r>
              <a:rPr lang="en-GB" sz="2400" dirty="0"/>
              <a:t>Ensures that assessment practices are fit for purpose and contribute to learning</a:t>
            </a:r>
          </a:p>
          <a:p>
            <a:pPr marL="514350" indent="-514350">
              <a:buSzPct val="100000"/>
              <a:buFont typeface="Arial" charset="0"/>
              <a:buAutoNum type="arabicPeriod"/>
            </a:pPr>
            <a:r>
              <a:rPr lang="en-GB" sz="2400" dirty="0"/>
              <a:t>Demonstrates empathy and emotional intelligence</a:t>
            </a:r>
          </a:p>
          <a:p>
            <a:pPr marL="514350" indent="-514350">
              <a:buSzPct val="100000"/>
              <a:buFont typeface="Arial" charset="0"/>
              <a:buAutoNum type="arabicPeriod"/>
            </a:pPr>
            <a:endParaRPr lang="en-GB"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How do we know if we are offering excellent teaching?</a:t>
            </a:r>
          </a:p>
        </p:txBody>
      </p:sp>
      <p:sp>
        <p:nvSpPr>
          <p:cNvPr id="8195" name="Content Placeholder 2"/>
          <p:cNvSpPr>
            <a:spLocks noGrp="1"/>
          </p:cNvSpPr>
          <p:nvPr>
            <p:ph idx="1"/>
          </p:nvPr>
        </p:nvSpPr>
        <p:spPr/>
        <p:txBody>
          <a:bodyPr/>
          <a:lstStyle/>
          <a:p>
            <a:r>
              <a:rPr lang="en-GB" dirty="0"/>
              <a:t>We as teachers are satisfied, motivated and find our workloads manageable;</a:t>
            </a:r>
          </a:p>
          <a:p>
            <a:r>
              <a:rPr lang="en-GB" dirty="0"/>
              <a:t>Students are satisfied, learn well, achieve highly and have fulfilling learning experiences;</a:t>
            </a:r>
          </a:p>
          <a:p>
            <a:r>
              <a:rPr lang="en-GB" dirty="0"/>
              <a:t>Students develop a range of competences they need including problem solving, working with others and self-management;</a:t>
            </a:r>
          </a:p>
          <a:p>
            <a:r>
              <a:rPr lang="en-GB" dirty="0"/>
              <a:t>Quality assurers and Professional and Subject bodies like what we do and have no complaints about systems and processes;</a:t>
            </a:r>
          </a:p>
          <a:p>
            <a:r>
              <a:rPr lang="en-GB" dirty="0"/>
              <a:t>University managers are confident that the student experience offered is of high quality (and deal with few complaints).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a:solidFill>
                  <a:srgbClr val="002060"/>
                </a:solidFill>
              </a:rPr>
              <a:t>Delivering content…..</a:t>
            </a:r>
          </a:p>
        </p:txBody>
      </p:sp>
      <p:sp>
        <p:nvSpPr>
          <p:cNvPr id="18435" name="Rectangle 3"/>
          <p:cNvSpPr>
            <a:spLocks noGrp="1" noChangeArrowheads="1"/>
          </p:cNvSpPr>
          <p:nvPr>
            <p:ph type="body" idx="1"/>
          </p:nvPr>
        </p:nvSpPr>
        <p:spPr/>
        <p:txBody>
          <a:bodyPr/>
          <a:lstStyle/>
          <a:p>
            <a:pPr>
              <a:lnSpc>
                <a:spcPct val="100000"/>
              </a:lnSpc>
            </a:pPr>
            <a:r>
              <a:rPr lang="en-GB" sz="2600" dirty="0"/>
              <a:t>is less like delivering a parcel (the postman model) and more like delivering a baby (the midwife model). </a:t>
            </a:r>
          </a:p>
          <a:p>
            <a:pPr>
              <a:lnSpc>
                <a:spcPct val="100000"/>
              </a:lnSpc>
            </a:pPr>
            <a:r>
              <a:rPr lang="en-GB" sz="2600" dirty="0"/>
              <a:t>University staff can advise, guide, intervene when things so wrong, but in the end only the student can bring learning into life!!</a:t>
            </a:r>
          </a:p>
          <a:p>
            <a:pPr>
              <a:lnSpc>
                <a:spcPct val="100000"/>
              </a:lnSpc>
            </a:pPr>
            <a:r>
              <a:rPr lang="en-GB" sz="2600" dirty="0"/>
              <a:t>Content can be gleaned from many sources (e.g. MIT and our UK Open University are putting more and more content into open access areas).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a:solidFill>
                  <a:srgbClr val="002060"/>
                </a:solidFill>
              </a:rPr>
              <a:t>The </a:t>
            </a:r>
            <a:r>
              <a:rPr lang="en-US" sz="3200" kern="1200">
                <a:solidFill>
                  <a:srgbClr val="002060"/>
                </a:solidFill>
              </a:rPr>
              <a:t>Maieutic model</a:t>
            </a:r>
            <a:endParaRPr lang="en-GB" sz="3200" kern="1200">
              <a:solidFill>
                <a:srgbClr val="002060"/>
              </a:solidFill>
            </a:endParaRPr>
          </a:p>
        </p:txBody>
      </p:sp>
      <p:sp>
        <p:nvSpPr>
          <p:cNvPr id="16387" name="Content Placeholder 2"/>
          <p:cNvSpPr>
            <a:spLocks noGrp="1"/>
          </p:cNvSpPr>
          <p:nvPr>
            <p:ph idx="1"/>
          </p:nvPr>
        </p:nvSpPr>
        <p:spPr/>
        <p:txBody>
          <a:bodyPr/>
          <a:lstStyle/>
          <a:p>
            <a:pPr>
              <a:lnSpc>
                <a:spcPct val="100000"/>
              </a:lnSpc>
              <a:buFont typeface="Wingdings" pitchFamily="2" charset="2"/>
              <a:buNone/>
            </a:pPr>
            <a:r>
              <a:rPr lang="en-US" sz="2800" dirty="0" err="1"/>
              <a:t>Maieutics</a:t>
            </a:r>
            <a:r>
              <a:rPr lang="en-US" sz="2800" dirty="0"/>
              <a:t> is a complex procedure of research introduced by Socrates, embracing the Socratic method in its widest sense. It is based on the idea that the truth is latent in the mind of every human being due to her/his innate reason but has to be “given birth” by answering questions (or problems) intelligently proposed. The word is derived from the Greek “μα</a:t>
            </a:r>
            <a:r>
              <a:rPr lang="en-US" sz="2800" dirty="0" err="1"/>
              <a:t>ιευτικός</a:t>
            </a:r>
            <a:r>
              <a:rPr lang="en-US" sz="2800" dirty="0"/>
              <a:t>”, pertaining to midwifery.</a:t>
            </a:r>
            <a:r>
              <a:rPr lang="en-GB" sz="2800" dirty="0"/>
              <a:t> </a:t>
            </a:r>
          </a:p>
          <a:p>
            <a:pPr>
              <a:lnSpc>
                <a:spcPct val="100000"/>
              </a:lnSpc>
              <a:buFont typeface="Wingdings" pitchFamily="2" charset="2"/>
              <a:buNone/>
            </a:pPr>
            <a:endParaRPr lang="en-GB"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Hogarth_lecture_1736.jpg"/>
          <p:cNvPicPr>
            <a:picLocks noChangeAspect="1"/>
          </p:cNvPicPr>
          <p:nvPr/>
        </p:nvPicPr>
        <p:blipFill>
          <a:blip r:embed="rId3" cstate="email"/>
          <a:srcRect/>
          <a:stretch>
            <a:fillRect/>
          </a:stretch>
        </p:blipFill>
        <p:spPr bwMode="auto">
          <a:xfrm>
            <a:off x="0" y="0"/>
            <a:ext cx="5548313" cy="6858000"/>
          </a:xfrm>
          <a:prstGeom prst="rect">
            <a:avLst/>
          </a:prstGeom>
          <a:noFill/>
          <a:ln w="9525">
            <a:noFill/>
            <a:miter lim="800000"/>
            <a:headEnd/>
            <a:tailEnd/>
          </a:ln>
        </p:spPr>
      </p:pic>
      <p:sp>
        <p:nvSpPr>
          <p:cNvPr id="11267" name="TextBox 2"/>
          <p:cNvSpPr txBox="1">
            <a:spLocks noChangeArrowheads="1"/>
          </p:cNvSpPr>
          <p:nvPr/>
        </p:nvSpPr>
        <p:spPr bwMode="auto">
          <a:xfrm>
            <a:off x="5791200" y="1524000"/>
            <a:ext cx="3463925" cy="2677656"/>
          </a:xfrm>
          <a:prstGeom prst="rect">
            <a:avLst/>
          </a:prstGeom>
          <a:noFill/>
          <a:ln w="9525">
            <a:noFill/>
            <a:miter lim="800000"/>
            <a:headEnd/>
            <a:tailEnd/>
          </a:ln>
        </p:spPr>
        <p:txBody>
          <a:bodyPr>
            <a:spAutoFit/>
          </a:bodyPr>
          <a:lstStyle/>
          <a:p>
            <a:pPr algn="ctr"/>
            <a:r>
              <a:rPr lang="en-GB" sz="2800" b="1" dirty="0">
                <a:solidFill>
                  <a:srgbClr val="FFFFFF"/>
                </a:solidFill>
                <a:latin typeface="Calibri" pitchFamily="34" charset="0"/>
              </a:rPr>
              <a:t>William Hogarth</a:t>
            </a:r>
          </a:p>
          <a:p>
            <a:pPr algn="ctr"/>
            <a:r>
              <a:rPr lang="en-GB" sz="2800" b="1" dirty="0">
                <a:solidFill>
                  <a:srgbClr val="FFFFFF"/>
                </a:solidFill>
                <a:latin typeface="Calibri" pitchFamily="34" charset="0"/>
              </a:rPr>
              <a:t>1736</a:t>
            </a:r>
          </a:p>
          <a:p>
            <a:pPr algn="ctr"/>
            <a:r>
              <a:rPr lang="en-GB" sz="2800" b="1" dirty="0">
                <a:solidFill>
                  <a:srgbClr val="FFFFFF"/>
                </a:solidFill>
                <a:latin typeface="Calibri" pitchFamily="34" charset="0"/>
              </a:rPr>
              <a:t>‘Scholars at a lecture’</a:t>
            </a:r>
          </a:p>
          <a:p>
            <a:pPr algn="ctr"/>
            <a:r>
              <a:rPr lang="en-GB" sz="2800" b="1" dirty="0">
                <a:solidFill>
                  <a:srgbClr val="FFFFFF"/>
                </a:solidFill>
                <a:latin typeface="Calibri" pitchFamily="34" charset="0"/>
              </a:rPr>
              <a:t>How would the lecturer be rated in the NSS?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 A tall order?</a:t>
            </a:r>
          </a:p>
        </p:txBody>
      </p:sp>
      <p:sp>
        <p:nvSpPr>
          <p:cNvPr id="3" name="Content Placeholder 2"/>
          <p:cNvSpPr>
            <a:spLocks noGrp="1"/>
          </p:cNvSpPr>
          <p:nvPr>
            <p:ph idx="1"/>
          </p:nvPr>
        </p:nvSpPr>
        <p:spPr/>
        <p:txBody>
          <a:bodyPr/>
          <a:lstStyle/>
          <a:p>
            <a:pPr>
              <a:buNone/>
            </a:pPr>
            <a:r>
              <a:rPr lang="en-GB" sz="2800" dirty="0"/>
              <a:t>Effective lecturers combine the talents of a scholar, writer, producer, comedian, showman and teacher in ways that contribute to student learning. Nevertheless it is also true that few college professors combine these talents in optimal ways and that even the best lecturers are not always on top form</a:t>
            </a:r>
          </a:p>
          <a:p>
            <a:pPr>
              <a:buNone/>
            </a:pPr>
            <a:r>
              <a:rPr lang="en-GB" sz="2800" dirty="0" err="1"/>
              <a:t>McKeachie</a:t>
            </a:r>
            <a:r>
              <a:rPr lang="en-GB" sz="2800" dirty="0"/>
              <a:t> et al p.53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IMG_8270.JPG"/>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is crucial in helping students learn and to be engaged in their learning</a:t>
            </a:r>
          </a:p>
        </p:txBody>
      </p:sp>
      <p:sp>
        <p:nvSpPr>
          <p:cNvPr id="3" name="Content Placeholder 2"/>
          <p:cNvSpPr>
            <a:spLocks noGrp="1"/>
          </p:cNvSpPr>
          <p:nvPr>
            <p:ph idx="1"/>
          </p:nvPr>
        </p:nvSpPr>
        <p:spPr/>
        <p:txBody>
          <a:bodyPr/>
          <a:lstStyle/>
          <a:p>
            <a:r>
              <a:rPr lang="en-GB" dirty="0"/>
              <a:t>Assessment must be </a:t>
            </a:r>
            <a:r>
              <a:rPr lang="en-GB" i="1" dirty="0"/>
              <a:t>for</a:t>
            </a:r>
            <a:r>
              <a:rPr lang="en-GB" dirty="0"/>
              <a:t> not just </a:t>
            </a:r>
            <a:r>
              <a:rPr lang="en-GB" i="1" dirty="0"/>
              <a:t>of</a:t>
            </a:r>
            <a:r>
              <a:rPr lang="en-GB" dirty="0"/>
              <a:t> learning;</a:t>
            </a:r>
          </a:p>
          <a:p>
            <a:r>
              <a:rPr lang="en-GB" dirty="0"/>
              <a:t>Feedback is often the prime site for interaction between staff and students &amp; hence a means by which students learn;</a:t>
            </a:r>
          </a:p>
          <a:p>
            <a:r>
              <a:rPr lang="en-GB" dirty="0"/>
              <a:t>Good assessment design and practice is a prime motivator for engagement and poor assessment really alienates them;</a:t>
            </a:r>
          </a:p>
          <a:p>
            <a:r>
              <a:rPr lang="en-GB" dirty="0"/>
              <a:t>Assessment must be demonstrably fair, valid and reliable if students are to engage with it fully;</a:t>
            </a:r>
          </a:p>
          <a:p>
            <a:r>
              <a:rPr lang="en-GB" dirty="0"/>
              <a:t>Students need to perceive the value of the tasks they are being asked to undertake as part of the assessment programme, that is, they need to be authentic;</a:t>
            </a:r>
          </a:p>
          <a:p>
            <a:r>
              <a:rPr lang="en-GB" dirty="0"/>
              <a:t>What tasks are you asking students to do, particularly in their final year, that will prepare them for job interviews?</a:t>
            </a:r>
          </a:p>
        </p:txBody>
      </p:sp>
    </p:spTree>
    <p:extLst>
      <p:ext uri="{BB962C8B-B14F-4D97-AF65-F5344CB8AC3E}">
        <p14:creationId xmlns:p14="http://schemas.microsoft.com/office/powerpoint/2010/main" xmlns="" val="3956973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To engage learners we can:</a:t>
            </a:r>
          </a:p>
        </p:txBody>
      </p:sp>
      <p:sp>
        <p:nvSpPr>
          <p:cNvPr id="44035" name="Content Placeholder 2"/>
          <p:cNvSpPr>
            <a:spLocks noGrp="1"/>
          </p:cNvSpPr>
          <p:nvPr>
            <p:ph idx="1"/>
          </p:nvPr>
        </p:nvSpPr>
        <p:spPr>
          <a:xfrm>
            <a:off x="468313" y="1196975"/>
            <a:ext cx="8229600" cy="5005388"/>
          </a:xfrm>
        </p:spPr>
        <p:txBody>
          <a:bodyPr/>
          <a:lstStyle/>
          <a:p>
            <a:pPr>
              <a:lnSpc>
                <a:spcPct val="100000"/>
              </a:lnSpc>
            </a:pPr>
            <a:r>
              <a:rPr lang="en-GB" sz="2400" dirty="0"/>
              <a:t>Make use of real examples and hot-off-the-press data to keep content current;</a:t>
            </a:r>
          </a:p>
          <a:p>
            <a:r>
              <a:rPr lang="en-GB" dirty="0"/>
              <a:t>Give added-value to person who bothers to turn up. </a:t>
            </a:r>
            <a:r>
              <a:rPr lang="en-GB" sz="2400" dirty="0"/>
              <a:t>Provide resources and text on-line that back up classroom activities (including audio/video recordings</a:t>
            </a:r>
            <a:r>
              <a:rPr lang="en-GB" dirty="0"/>
              <a:t> of your lectures) without ever letting it be perceived that this is a substitute for being there!</a:t>
            </a:r>
          </a:p>
          <a:p>
            <a:pPr>
              <a:lnSpc>
                <a:spcPct val="100000"/>
              </a:lnSpc>
            </a:pPr>
            <a:r>
              <a:rPr lang="en-GB" dirty="0"/>
              <a:t>Provide c</a:t>
            </a:r>
            <a:r>
              <a:rPr lang="en-GB" sz="2400" dirty="0"/>
              <a:t>hallenges to students’ thinking without letting individuals feel publicly exposed or humiliated;</a:t>
            </a:r>
          </a:p>
          <a:p>
            <a:pPr>
              <a:lnSpc>
                <a:spcPct val="100000"/>
              </a:lnSpc>
            </a:pPr>
            <a:r>
              <a:rPr lang="en-GB" sz="2400" dirty="0"/>
              <a:t>Relate their work to the forthcoming/ongoing assignment (without slavishly teaching to the exam);</a:t>
            </a:r>
          </a:p>
          <a:p>
            <a:pPr>
              <a:lnSpc>
                <a:spcPct val="100000"/>
              </a:lnSpc>
            </a:pPr>
            <a:r>
              <a:rPr lang="en-GB" sz="2400" dirty="0"/>
              <a:t>Make spaces for dialogue, through clickers/ twitter/ whatever</a:t>
            </a:r>
            <a:r>
              <a:rPr lang="en-GB" dirty="0"/>
              <a:t>, live and </a:t>
            </a:r>
            <a:r>
              <a:rPr lang="en-GB" sz="2400" dirty="0"/>
              <a:t>after the session.</a:t>
            </a:r>
          </a:p>
          <a:p>
            <a:pPr>
              <a:lnSpc>
                <a:spcPct val="100000"/>
              </a:lnSpc>
            </a:pPr>
            <a:endParaRPr lang="en-GB" sz="2400" dirty="0"/>
          </a:p>
          <a:p>
            <a:pPr>
              <a:lnSpc>
                <a:spcPct val="100000"/>
              </a:lnSpc>
            </a:pPr>
            <a:endParaRPr lang="en-GB"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Plan for this session...</a:t>
            </a:r>
            <a:endParaRPr lang="en-GB" sz="4800" dirty="0"/>
          </a:p>
        </p:txBody>
      </p:sp>
      <p:sp>
        <p:nvSpPr>
          <p:cNvPr id="5" name="Content Placeholder 4"/>
          <p:cNvSpPr>
            <a:spLocks noGrp="1"/>
          </p:cNvSpPr>
          <p:nvPr>
            <p:ph idx="1"/>
          </p:nvPr>
        </p:nvSpPr>
        <p:spPr/>
        <p:txBody>
          <a:bodyPr/>
          <a:lstStyle/>
          <a:p>
            <a:r>
              <a:rPr lang="en-GB" sz="3200" dirty="0" smtClean="0"/>
              <a:t>We will each present for about 30 </a:t>
            </a:r>
            <a:r>
              <a:rPr lang="en-GB" sz="3200" dirty="0" err="1" smtClean="0"/>
              <a:t>mins</a:t>
            </a:r>
            <a:r>
              <a:rPr lang="en-GB" sz="3200" dirty="0" smtClean="0"/>
              <a:t>, starting with Sally, then Phil.</a:t>
            </a:r>
          </a:p>
          <a:p>
            <a:r>
              <a:rPr lang="en-GB" sz="3200" dirty="0" smtClean="0"/>
              <a:t>Then we’ll discuss matters arising from both sessions for about 30 </a:t>
            </a:r>
            <a:r>
              <a:rPr lang="en-GB" sz="3200" dirty="0" err="1" smtClean="0"/>
              <a:t>mins</a:t>
            </a:r>
            <a:r>
              <a:rPr lang="en-GB" sz="3200" dirty="0" smtClean="0"/>
              <a:t>.</a:t>
            </a:r>
          </a:p>
          <a:p>
            <a:r>
              <a:rPr lang="en-GB" sz="3200" dirty="0" smtClean="0"/>
              <a:t>The we’ll all enjoy the refreshment break.</a:t>
            </a:r>
            <a:endParaRPr lang="en-GB"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22238"/>
            <a:ext cx="8143932" cy="1074737"/>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How can we get students to fully engage? Some suggestions</a:t>
            </a:r>
          </a:p>
        </p:txBody>
      </p:sp>
      <p:sp>
        <p:nvSpPr>
          <p:cNvPr id="3" name="Content Placeholder 2"/>
          <p:cNvSpPr>
            <a:spLocks noGrp="1"/>
          </p:cNvSpPr>
          <p:nvPr>
            <p:ph idx="1"/>
          </p:nvPr>
        </p:nvSpPr>
        <p:spPr/>
        <p:txBody>
          <a:bodyPr/>
          <a:lstStyle/>
          <a:p>
            <a:r>
              <a:rPr lang="en-GB" sz="2600" dirty="0"/>
              <a:t>Provide opportunities for students to get involved in authentic learning environments on campus or off;</a:t>
            </a:r>
          </a:p>
          <a:p>
            <a:r>
              <a:rPr lang="en-GB" sz="2600" dirty="0"/>
              <a:t>Keep the curriculum current and life-relevant, without losing historical perspectives;</a:t>
            </a:r>
          </a:p>
          <a:p>
            <a:r>
              <a:rPr lang="en-GB" sz="2600" dirty="0"/>
              <a:t>Give them real problems to solve and issues with which to engage;</a:t>
            </a:r>
          </a:p>
          <a:p>
            <a:r>
              <a:rPr lang="en-GB" sz="2600" dirty="0"/>
              <a:t>Identify the skills they need to succeed and provide opportunities to rehearse and develop them;</a:t>
            </a:r>
          </a:p>
          <a:p>
            <a:r>
              <a:rPr lang="en-GB" sz="2600" dirty="0"/>
              <a:t>Never compromise on the quality of the demands we make of them.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22238"/>
            <a:ext cx="7543800" cy="8683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Robust quality: I argue that for engaged students we need</a:t>
            </a:r>
          </a:p>
        </p:txBody>
      </p:sp>
      <p:sp>
        <p:nvSpPr>
          <p:cNvPr id="23555" name="Content Placeholder 2"/>
          <p:cNvSpPr>
            <a:spLocks noGrp="1"/>
          </p:cNvSpPr>
          <p:nvPr>
            <p:ph idx="1"/>
          </p:nvPr>
        </p:nvSpPr>
        <p:spPr>
          <a:xfrm>
            <a:off x="228600" y="1066800"/>
            <a:ext cx="8469313" cy="5135563"/>
          </a:xfrm>
        </p:spPr>
        <p:txBody>
          <a:bodyPr/>
          <a:lstStyle/>
          <a:p>
            <a:r>
              <a:rPr lang="en-GB" sz="2400" b="1"/>
              <a:t>Rapid turnaround of assignments with detailed and useful feedback;</a:t>
            </a:r>
          </a:p>
          <a:p>
            <a:r>
              <a:rPr lang="en-GB" sz="2400" b="1"/>
              <a:t>Proactive and positive initial training for teaching staff and ongoing CPD;</a:t>
            </a:r>
          </a:p>
          <a:p>
            <a:r>
              <a:rPr lang="en-GB" sz="2400" b="1"/>
              <a:t>Regular developmental Peer Observation;</a:t>
            </a:r>
          </a:p>
          <a:p>
            <a:r>
              <a:rPr lang="en-GB" sz="2400" b="1"/>
              <a:t>Teaching based on a supportive / reflective model;</a:t>
            </a:r>
          </a:p>
          <a:p>
            <a:r>
              <a:rPr lang="en-GB" sz="2400" b="1"/>
              <a:t>Clear and widely publicised mutual expectations for students and staff;</a:t>
            </a:r>
          </a:p>
          <a:p>
            <a:r>
              <a:rPr lang="en-GB" sz="2400" b="1"/>
              <a:t>Recognising and rewarding good teaching and learning support, and having obvious career pathways for those who dedicate their lives to enhancing the student experience;</a:t>
            </a:r>
          </a:p>
          <a:p>
            <a:r>
              <a:rPr lang="en-GB" sz="2400" b="1"/>
              <a:t>Taking student feedback very seriously, and publicising widely action take as a result of feedback.</a:t>
            </a:r>
          </a:p>
          <a:p>
            <a:endParaRPr lang="en-GB" sz="24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lstStyle/>
          <a:p>
            <a:r>
              <a:rPr lang="en-GB" dirty="0"/>
              <a:t>For engaged students we need engaged staff;</a:t>
            </a:r>
          </a:p>
          <a:p>
            <a:r>
              <a:rPr lang="en-GB" dirty="0"/>
              <a:t>To help this, we need employment, promotion and reward systems that recognise the importance of teaching;</a:t>
            </a:r>
          </a:p>
          <a:p>
            <a:r>
              <a:rPr lang="en-GB" dirty="0"/>
              <a:t>There is great value in identifying outstanding teachers and using them as advocates for commitment to teaching;</a:t>
            </a:r>
          </a:p>
          <a:p>
            <a:r>
              <a:rPr lang="en-GB" dirty="0"/>
              <a:t>To achieve this, we need dialogues around what makes for excellent teaching, which may well include peer observation systems.</a:t>
            </a:r>
          </a:p>
          <a:p>
            <a:r>
              <a:rPr lang="en-GB" dirty="0"/>
              <a:t>We must also promote a culture of scholarship of teaching, that encourages evidence-based dissemination of good practice;.</a:t>
            </a:r>
          </a:p>
        </p:txBody>
      </p:sp>
    </p:spTree>
    <p:extLst>
      <p:ext uri="{BB962C8B-B14F-4D97-AF65-F5344CB8AC3E}">
        <p14:creationId xmlns:p14="http://schemas.microsoft.com/office/powerpoint/2010/main" xmlns="" val="4205759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kern="1200" dirty="0">
                <a:solidFill>
                  <a:srgbClr val="002060"/>
                </a:solidFill>
              </a:rPr>
              <a:t>These and other </a:t>
            </a:r>
            <a:r>
              <a:rPr lang="en-GB" kern="1200">
                <a:solidFill>
                  <a:srgbClr val="002060"/>
                </a:solidFill>
              </a:rPr>
              <a:t>slides are available </a:t>
            </a:r>
            <a:r>
              <a:rPr lang="en-GB" kern="1200" dirty="0">
                <a:solidFill>
                  <a:srgbClr val="002060"/>
                </a:solidFill>
              </a:rPr>
              <a:t>on my website at http://sally-brown.net</a:t>
            </a:r>
          </a:p>
        </p:txBody>
      </p:sp>
      <p:pic>
        <p:nvPicPr>
          <p:cNvPr id="3" name="Picture 2" descr="sally new photo.jpg"/>
          <p:cNvPicPr>
            <a:picLocks noChangeAspect="1"/>
          </p:cNvPicPr>
          <p:nvPr/>
        </p:nvPicPr>
        <p:blipFill rotWithShape="1">
          <a:blip r:embed="rId3" cstate="email"/>
          <a:srcRect l="9669" t="4351" r="7183" b="17335"/>
          <a:stretch/>
        </p:blipFill>
        <p:spPr>
          <a:xfrm>
            <a:off x="3059832" y="1484784"/>
            <a:ext cx="3456384" cy="43405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“What the best College Teachers do” Cambridge Harvard University Press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2000" dirty="0"/>
              <a:t>Carless, D., </a:t>
            </a:r>
            <a:r>
              <a:rPr lang="en-US" sz="2000" dirty="0" err="1"/>
              <a:t>Joughin</a:t>
            </a:r>
            <a:r>
              <a:rPr lang="en-US" sz="2000" dirty="0"/>
              <a:t>,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marL="609600" indent="-609600" eaLnBrk="1" hangingPunct="1">
              <a:buFont typeface="Wingdings" pitchFamily="2" charset="2"/>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Font typeface="Wingdings" pitchFamily="2" charset="2"/>
              <a:buNone/>
              <a:defRPr/>
            </a:pPr>
            <a:r>
              <a:rPr lang="en-GB" sz="2000" dirty="0"/>
              <a:t>Higher Education Academy (2012) </a:t>
            </a:r>
            <a:r>
              <a:rPr lang="en-GB" sz="2000" i="1" dirty="0"/>
              <a:t>A marked improvement; transforming assessment in higher education</a:t>
            </a:r>
            <a:r>
              <a:rPr lang="en-GB" sz="2000" dirty="0"/>
              <a:t>, York: HEA.</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1052737"/>
            <a:ext cx="8750331" cy="5329014"/>
          </a:xfrm>
        </p:spPr>
        <p:txBody>
          <a:bodyPr/>
          <a:lstStyle/>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endParaRPr lang="en-US" sz="2000" dirty="0"/>
          </a:p>
          <a:p>
            <a:pPr eaLnBrk="1" hangingPunct="1">
              <a:buNone/>
              <a:defRPr/>
            </a:pPr>
            <a:r>
              <a:rPr lang="en-GB" sz="2000" dirty="0"/>
              <a:t>Meyer, J.H.F. and Land, R. (2003) ‘Threshold Concepts and Troublesome Knowledge 1 – Linkages to Ways of Thinking and Practising within the Disciplines’ in C. Rust (ed.) </a:t>
            </a:r>
            <a:r>
              <a:rPr lang="en-GB" sz="2000" i="1" dirty="0"/>
              <a:t>Improving Student Learning </a:t>
            </a:r>
            <a:r>
              <a:rPr lang="en-GB" sz="2000" dirty="0"/>
              <a:t>–</a:t>
            </a:r>
            <a:r>
              <a:rPr lang="en-GB" sz="2000" i="1" dirty="0"/>
              <a:t> Ten years on</a:t>
            </a:r>
            <a:r>
              <a:rPr lang="en-GB" sz="2000" dirty="0"/>
              <a:t>. Oxford: OCSLD.</a:t>
            </a:r>
          </a:p>
          <a:p>
            <a:pPr eaLnBrk="1" hangingPunct="1">
              <a:buFont typeface="Wingdings" pitchFamily="2" charset="2"/>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PASS project Bradford </a:t>
            </a:r>
            <a:r>
              <a:rPr lang="en-GB" sz="2000" dirty="0">
                <a:hlinkClick r:id="rId3"/>
              </a:rPr>
              <a:t>http://www.pass.brad.ac.uk/</a:t>
            </a:r>
            <a:r>
              <a:rPr lang="en-GB" sz="2000" dirty="0"/>
              <a:t> Accessed November 2013</a:t>
            </a:r>
          </a:p>
          <a:p>
            <a:pPr eaLnBrk="1" hangingPunct="1">
              <a:buNone/>
              <a:defRPr/>
            </a:pPr>
            <a:r>
              <a:rPr lang="en-GB" sz="2000" dirty="0"/>
              <a:t>Peelo, M. T., &amp; Wareham, T. (Eds.). (2002). </a:t>
            </a:r>
            <a:r>
              <a:rPr lang="en-GB" sz="2000" i="1" dirty="0"/>
              <a:t>Failing students in higher education</a:t>
            </a:r>
            <a:r>
              <a:rPr lang="en-GB" sz="2000" dirty="0"/>
              <a:t>. Society for Research into Higher Education. </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defRPr/>
            </a:pPr>
            <a:r>
              <a:rPr lang="en-GB" sz="2000" dirty="0" err="1"/>
              <a:t>Rotheram</a:t>
            </a:r>
            <a:r>
              <a:rPr lang="en-GB" sz="2000" dirty="0"/>
              <a:t>, B. (2009) </a:t>
            </a:r>
            <a:r>
              <a:rPr lang="en-GB" sz="2000" i="1" dirty="0"/>
              <a:t>Sounds Good,</a:t>
            </a:r>
            <a:r>
              <a:rPr lang="en-GB" sz="2000" dirty="0"/>
              <a:t> JISC project </a:t>
            </a:r>
            <a:r>
              <a:rPr lang="en-GB" sz="2000" dirty="0">
                <a:hlinkClick r:id="rId4"/>
              </a:rPr>
              <a:t>http://www.jisc.ac.uk/whatwedo/programmes/usersandinnovation/soundsgood.aspx</a:t>
            </a:r>
            <a:r>
              <a:rPr lang="en-GB" sz="2000" dirty="0"/>
              <a:t> </a:t>
            </a:r>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r>
              <a:rPr lang="en-GB" sz="2000" dirty="0"/>
              <a:t>Stefani, L. and Carroll, J. (2001) </a:t>
            </a:r>
            <a:r>
              <a:rPr lang="en-GB" sz="2000" i="1" dirty="0"/>
              <a:t>A Briefing on Plagiarism </a:t>
            </a:r>
            <a:r>
              <a:rPr lang="en-GB" sz="2000" dirty="0"/>
              <a:t>http://www.ltsn.ac.uk/application.asp?app=resources.asp&amp;process=full_record&amp;section=generic&amp;id=10</a:t>
            </a:r>
          </a:p>
          <a:p>
            <a:pPr eaLnBrk="1" hangingPunct="1">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539440" y="332571"/>
            <a:ext cx="6769410" cy="1872260"/>
          </a:xfrm>
          <a:noFill/>
        </p:spPr>
        <p:txBody>
          <a:bodyPr/>
          <a:lstStyle/>
          <a:p>
            <a:pPr algn="ctr">
              <a:defRPr/>
            </a:pPr>
            <a:r>
              <a:rPr lang="en-GB" dirty="0" smtClean="0">
                <a:solidFill>
                  <a:schemeClr val="accent1">
                    <a:lumMod val="60000"/>
                    <a:lumOff val="40000"/>
                  </a:schemeClr>
                </a:solidFill>
              </a:rPr>
              <a:t>Making Learning Happen</a:t>
            </a:r>
            <a:r>
              <a:rPr lang="en-GB" sz="4400" dirty="0" smtClean="0">
                <a:solidFill>
                  <a:schemeClr val="accent1">
                    <a:lumMod val="60000"/>
                    <a:lumOff val="40000"/>
                  </a:schemeClr>
                </a:solidFill>
              </a:rPr>
              <a:t/>
            </a:r>
            <a:br>
              <a:rPr lang="en-GB" sz="4400" dirty="0" smtClean="0">
                <a:solidFill>
                  <a:schemeClr val="accent1">
                    <a:lumMod val="60000"/>
                    <a:lumOff val="40000"/>
                  </a:schemeClr>
                </a:solidFill>
              </a:rPr>
            </a:br>
            <a:r>
              <a:rPr lang="en-GB" sz="4400" dirty="0" smtClean="0">
                <a:solidFill>
                  <a:schemeClr val="accent1">
                    <a:lumMod val="60000"/>
                    <a:lumOff val="40000"/>
                  </a:schemeClr>
                </a:solidFill>
              </a:rPr>
              <a:t> </a:t>
            </a:r>
            <a:r>
              <a:rPr lang="en-GB" sz="3600" dirty="0" smtClean="0">
                <a:solidFill>
                  <a:schemeClr val="tx1"/>
                </a:solidFill>
              </a:rPr>
              <a:t>– inspiring students in and beyond the lecture room</a:t>
            </a:r>
            <a:endParaRPr lang="en-GB" sz="3200" dirty="0" smtClean="0">
              <a:solidFill>
                <a:schemeClr val="tx1"/>
              </a:solidFill>
            </a:endParaRPr>
          </a:p>
        </p:txBody>
      </p:sp>
      <p:sp>
        <p:nvSpPr>
          <p:cNvPr id="13315" name="Rectangle 3"/>
          <p:cNvSpPr>
            <a:spLocks noGrp="1" noChangeArrowheads="1"/>
          </p:cNvSpPr>
          <p:nvPr>
            <p:ph type="subTitle" idx="1"/>
          </p:nvPr>
        </p:nvSpPr>
        <p:spPr>
          <a:xfrm>
            <a:off x="611450" y="2492870"/>
            <a:ext cx="6625390" cy="3207270"/>
          </a:xfrm>
        </p:spPr>
        <p:txBody>
          <a:bodyPr/>
          <a:lstStyle/>
          <a:p>
            <a:pPr algn="ctr"/>
            <a:r>
              <a:rPr lang="en-GB" sz="2800" b="1" dirty="0" smtClean="0">
                <a:solidFill>
                  <a:srgbClr val="92D050"/>
                </a:solidFill>
              </a:rPr>
              <a:t>EuroCHRIE 2016, Budapest</a:t>
            </a:r>
            <a:endParaRPr lang="en-GB" sz="2800" dirty="0" smtClean="0">
              <a:solidFill>
                <a:srgbClr val="92D050"/>
              </a:solidFill>
            </a:endParaRPr>
          </a:p>
          <a:p>
            <a:pPr algn="ctr"/>
            <a:endParaRPr lang="en-GB" b="1" dirty="0" smtClean="0">
              <a:solidFill>
                <a:srgbClr val="92D050"/>
              </a:solidFill>
            </a:endParaRPr>
          </a:p>
          <a:p>
            <a:pPr algn="ctr"/>
            <a:r>
              <a:rPr lang="en-GB" sz="2400" b="1" dirty="0" smtClean="0">
                <a:solidFill>
                  <a:srgbClr val="FF6699"/>
                </a:solidFill>
              </a:rPr>
              <a:t>27</a:t>
            </a:r>
            <a:r>
              <a:rPr lang="en-GB" sz="2400" b="1" baseline="30000" dirty="0" smtClean="0">
                <a:solidFill>
                  <a:srgbClr val="FF6699"/>
                </a:solidFill>
              </a:rPr>
              <a:t>th</a:t>
            </a:r>
            <a:r>
              <a:rPr lang="en-GB" sz="2400" b="1" dirty="0" smtClean="0">
                <a:solidFill>
                  <a:srgbClr val="FF6699"/>
                </a:solidFill>
              </a:rPr>
              <a:t> October 2016</a:t>
            </a:r>
          </a:p>
        </p:txBody>
      </p:sp>
      <p:sp>
        <p:nvSpPr>
          <p:cNvPr id="5" name="Rectangle 8">
            <a:hlinkClick r:id="rId3" action="ppaction://hlinkpres?slideindex=1&amp;slidetitle="/>
          </p:cNvPr>
          <p:cNvSpPr>
            <a:spLocks noChangeArrowheads="1"/>
          </p:cNvSpPr>
          <p:nvPr/>
        </p:nvSpPr>
        <p:spPr bwMode="auto">
          <a:xfrm>
            <a:off x="323410"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000" b="1" dirty="0" smtClean="0">
                <a:solidFill>
                  <a:srgbClr val="008000"/>
                </a:solidFill>
                <a:latin typeface="Arial" pitchFamily="34" charset="0"/>
              </a:rPr>
              <a:t>(from Newcastle-upon-Tyne)</a:t>
            </a:r>
            <a:endParaRPr lang="en-GB" sz="20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a:t>
            </a:r>
            <a:r>
              <a:rPr lang="en-GB" sz="2000" b="1" dirty="0" err="1" smtClean="0">
                <a:solidFill>
                  <a:srgbClr val="4F81BD"/>
                </a:solidFill>
                <a:latin typeface="Arial" charset="0"/>
              </a:rPr>
              <a:t>RacePhil</a:t>
            </a:r>
            <a:r>
              <a:rPr lang="en-GB" sz="2000" b="1" dirty="0" smtClean="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of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a:t>
            </a:r>
            <a:r>
              <a:rPr lang="en-GB" sz="1800" b="1" dirty="0" smtClean="0">
                <a:solidFill>
                  <a:srgbClr val="000000"/>
                </a:solidFill>
                <a:latin typeface="Arial" pitchFamily="34" charset="0"/>
              </a:rPr>
              <a:t>Beckett University and University of South Wales</a:t>
            </a:r>
            <a:endParaRPr lang="en-GB" sz="1800" b="1" dirty="0">
              <a:solidFill>
                <a:srgbClr val="000000"/>
              </a:solidFill>
              <a:latin typeface="Arial" pitchFamily="34" charset="0"/>
            </a:endParaRP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3600" dirty="0"/>
              <a:t>Engaging students, </a:t>
            </a:r>
            <a:br>
              <a:rPr lang="en-GB" sz="3600" dirty="0"/>
            </a:br>
            <a:r>
              <a:rPr lang="en-GB" sz="3600" dirty="0"/>
              <a:t>engaging staff: how can we foster high levels of staff and student motivation to produce excellence in learning and teaching</a:t>
            </a:r>
          </a:p>
        </p:txBody>
      </p:sp>
      <p:sp>
        <p:nvSpPr>
          <p:cNvPr id="3075" name="Rectangle 3"/>
          <p:cNvSpPr>
            <a:spLocks noGrp="1" noChangeArrowheads="1"/>
          </p:cNvSpPr>
          <p:nvPr>
            <p:ph type="subTitle" idx="1"/>
          </p:nvPr>
        </p:nvSpPr>
        <p:spPr>
          <a:xfrm>
            <a:off x="611560" y="2928934"/>
            <a:ext cx="6463928" cy="3429004"/>
          </a:xfrm>
        </p:spPr>
        <p:txBody>
          <a:bodyPr/>
          <a:lstStyle/>
          <a:p>
            <a:pPr algn="ctr" eaLnBrk="1" hangingPunct="1">
              <a:defRPr/>
            </a:pPr>
            <a:r>
              <a:rPr lang="en-GB" dirty="0" err="1">
                <a:solidFill>
                  <a:schemeClr val="tx2">
                    <a:lumMod val="60000"/>
                    <a:lumOff val="40000"/>
                  </a:schemeClr>
                </a:solidFill>
              </a:rPr>
              <a:t>EuroCHRIE</a:t>
            </a:r>
            <a:r>
              <a:rPr lang="en-GB" dirty="0">
                <a:solidFill>
                  <a:schemeClr val="tx2">
                    <a:lumMod val="60000"/>
                    <a:lumOff val="40000"/>
                  </a:schemeClr>
                </a:solidFill>
              </a:rPr>
              <a:t> 2016 Budapest</a:t>
            </a:r>
          </a:p>
          <a:p>
            <a:pPr algn="ctr" eaLnBrk="1" hangingPunct="1">
              <a:defRPr/>
            </a:pPr>
            <a:r>
              <a:rPr lang="en-GB" sz="2400" b="1" dirty="0"/>
              <a:t>Sally Brown @</a:t>
            </a:r>
            <a:r>
              <a:rPr lang="en-GB" sz="2400" b="1" dirty="0" err="1"/>
              <a:t>ProfSallyBrown</a:t>
            </a:r>
            <a:endParaRPr lang="en-GB" sz="2400" b="1" dirty="0"/>
          </a:p>
          <a:p>
            <a:pPr algn="ctr" eaLnBrk="1" hangingPunct="1">
              <a:defRPr/>
            </a:pPr>
            <a:r>
              <a:rPr lang="en-GB" sz="2400" dirty="0"/>
              <a:t>sally@sally-brown.net</a:t>
            </a:r>
            <a:endParaRPr lang="en-GB" sz="2400" b="1" dirty="0"/>
          </a:p>
          <a:p>
            <a:pPr algn="ctr" eaLnBrk="1" hangingPunct="1">
              <a:defRPr/>
            </a:pPr>
            <a:r>
              <a:rPr lang="en-GB" sz="1800" dirty="0"/>
              <a:t>NTF, PFHEA,  SFSEDA</a:t>
            </a:r>
          </a:p>
          <a:p>
            <a:pPr algn="ctr" eaLnBrk="1" hangingPunct="1">
              <a:defRPr/>
            </a:pPr>
            <a:r>
              <a:rPr lang="en-GB" sz="1800" dirty="0"/>
              <a:t>Emerita Professor, Leeds Beckett University</a:t>
            </a:r>
          </a:p>
          <a:p>
            <a:pPr algn="ctr" eaLnBrk="1" hangingPunct="1">
              <a:defRPr/>
            </a:pPr>
            <a:r>
              <a:rPr lang="en-GB" sz="1800" dirty="0"/>
              <a:t>Visiting Professor University of Plymouth, University of South Wales &amp; Liverpool John Moores University.</a:t>
            </a:r>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sz="31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smtClean="0"/>
              <a:t>Thoughts arising from yesterday...</a:t>
            </a:r>
            <a:endParaRPr lang="en-GB" sz="4000" dirty="0"/>
          </a:p>
        </p:txBody>
      </p:sp>
      <p:sp>
        <p:nvSpPr>
          <p:cNvPr id="5" name="Content Placeholder 4"/>
          <p:cNvSpPr>
            <a:spLocks noGrp="1"/>
          </p:cNvSpPr>
          <p:nvPr>
            <p:ph idx="1"/>
          </p:nvPr>
        </p:nvSpPr>
        <p:spPr/>
        <p:txBody>
          <a:bodyPr/>
          <a:lstStyle/>
          <a:p>
            <a:r>
              <a:rPr lang="en-GB" sz="3200" dirty="0" smtClean="0"/>
              <a:t>We live </a:t>
            </a:r>
            <a:r>
              <a:rPr lang="en-GB" sz="3200" dirty="0" smtClean="0">
                <a:solidFill>
                  <a:srgbClr val="008000"/>
                </a:solidFill>
              </a:rPr>
              <a:t>in ‘generation rush’.</a:t>
            </a:r>
          </a:p>
          <a:p>
            <a:r>
              <a:rPr lang="en-GB" sz="3200" dirty="0" smtClean="0">
                <a:solidFill>
                  <a:srgbClr val="FF3300"/>
                </a:solidFill>
              </a:rPr>
              <a:t>Digital </a:t>
            </a:r>
            <a:r>
              <a:rPr lang="en-GB" sz="3200" dirty="0" err="1" smtClean="0">
                <a:solidFill>
                  <a:srgbClr val="FF3300"/>
                </a:solidFill>
              </a:rPr>
              <a:t>detox</a:t>
            </a:r>
            <a:r>
              <a:rPr lang="en-GB" sz="3200" dirty="0" smtClean="0">
                <a:solidFill>
                  <a:srgbClr val="FF3300"/>
                </a:solidFill>
              </a:rPr>
              <a:t>: </a:t>
            </a:r>
            <a:r>
              <a:rPr lang="en-GB" sz="3200" dirty="0" smtClean="0"/>
              <a:t>you can use your phones if you’d like to.</a:t>
            </a:r>
          </a:p>
          <a:p>
            <a:r>
              <a:rPr lang="en-GB" sz="3200" dirty="0" smtClean="0"/>
              <a:t>Stress  management and </a:t>
            </a:r>
            <a:r>
              <a:rPr lang="en-GB" sz="3200" dirty="0" smtClean="0">
                <a:solidFill>
                  <a:schemeClr val="tx2">
                    <a:lumMod val="60000"/>
                    <a:lumOff val="40000"/>
                  </a:schemeClr>
                </a:solidFill>
              </a:rPr>
              <a:t>reflection</a:t>
            </a:r>
            <a:r>
              <a:rPr lang="en-GB" sz="3200" dirty="0" smtClean="0"/>
              <a:t>: you might enjoy my SEDA blog which you can get from my website....</a:t>
            </a:r>
          </a:p>
          <a:p>
            <a:r>
              <a:rPr lang="en-GB" sz="3200" dirty="0" smtClean="0">
                <a:solidFill>
                  <a:srgbClr val="FF6699"/>
                </a:solidFill>
              </a:rPr>
              <a:t>Happiness blanket</a:t>
            </a:r>
            <a:r>
              <a:rPr lang="en-GB" sz="3200" dirty="0" smtClean="0"/>
              <a:t>: love the idea.</a:t>
            </a:r>
          </a:p>
          <a:p>
            <a:r>
              <a:rPr lang="en-GB" sz="3200" dirty="0" smtClean="0"/>
              <a:t>Learning is presently being eclipsed by ‘wellness anxiety’?</a:t>
            </a:r>
          </a:p>
          <a:p>
            <a:endParaRPr lang="en-GB"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dirty="0" smtClean="0">
                <a:solidFill>
                  <a:srgbClr val="008000"/>
                </a:solidFill>
              </a:rPr>
              <a:t>Thanks to students</a:t>
            </a:r>
            <a:endParaRPr lang="en-US"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dirty="0" smtClean="0"/>
              <a:t>I could not do what I do nowadays if I did not continue to spend a fair bit of my time working with </a:t>
            </a:r>
            <a:r>
              <a:rPr lang="en-GB" dirty="0" smtClean="0">
                <a:solidFill>
                  <a:srgbClr val="FF0000"/>
                </a:solidFill>
              </a:rPr>
              <a:t>students</a:t>
            </a:r>
            <a:r>
              <a:rPr lang="en-GB" dirty="0" smtClean="0"/>
              <a:t> – they’ve taught me most of what I know.</a:t>
            </a:r>
            <a:endParaRPr lang="en-US" dirty="0"/>
          </a:p>
        </p:txBody>
      </p:sp>
      <p:sp>
        <p:nvSpPr>
          <p:cNvPr id="4" name="AutoShape 92">
            <a:hlinkClick r:id="rId3" action="ppaction://hlinkpres?slideindex=1&amp;slidetitle=" highlightClick="1"/>
          </p:cNvPr>
          <p:cNvSpPr>
            <a:spLocks noChangeArrowheads="1"/>
          </p:cNvSpPr>
          <p:nvPr/>
        </p:nvSpPr>
        <p:spPr bwMode="auto">
          <a:xfrm>
            <a:off x="5292080" y="3140968"/>
            <a:ext cx="2710999" cy="954107"/>
          </a:xfrm>
          <a:prstGeom prst="actionButtonBlank">
            <a:avLst/>
          </a:prstGeom>
          <a:gradFill rotWithShape="0">
            <a:gsLst>
              <a:gs pos="0">
                <a:srgbClr val="FF8200"/>
              </a:gs>
              <a:gs pos="10001">
                <a:srgbClr val="FF0000"/>
              </a:gs>
              <a:gs pos="35001">
                <a:srgbClr val="BA0066"/>
              </a:gs>
              <a:gs pos="70000">
                <a:srgbClr val="66008F"/>
              </a:gs>
              <a:gs pos="100000">
                <a:srgbClr val="000082"/>
              </a:gs>
            </a:gsLst>
            <a:path path="rect">
              <a:fillToRect l="50000" t="50000" r="50000" b="50000"/>
            </a:path>
          </a:gradFill>
          <a:ln w="12700">
            <a:noFill/>
            <a:miter lim="800000"/>
            <a:headEnd/>
            <a:tailEnd/>
          </a:ln>
        </p:spPr>
        <p:txBody>
          <a:bodyPr wrap="none" anchor="ctr">
            <a:spAutoFit/>
          </a:bodyPr>
          <a:lstStyle/>
          <a:p>
            <a:pPr eaLnBrk="0" hangingPunct="0"/>
            <a:r>
              <a:rPr lang="en-GB" sz="2800" b="1" dirty="0" smtClean="0">
                <a:solidFill>
                  <a:srgbClr val="FFFF00"/>
                </a:solidFill>
              </a:rPr>
              <a:t>Students are </a:t>
            </a:r>
          </a:p>
          <a:p>
            <a:pPr eaLnBrk="0" hangingPunct="0"/>
            <a:r>
              <a:rPr lang="en-GB" sz="2800" b="1" dirty="0" smtClean="0">
                <a:solidFill>
                  <a:srgbClr val="FFFF00"/>
                </a:solidFill>
              </a:rPr>
              <a:t>ahead of us...</a:t>
            </a:r>
            <a:endParaRPr lang="en-GB"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smtClean="0"/>
              <a:t>You will be able to download my main slides</a:t>
            </a:r>
            <a:endParaRPr lang="en-US" sz="3200" b="1" dirty="0"/>
          </a:p>
        </p:txBody>
      </p:sp>
      <p:sp>
        <p:nvSpPr>
          <p:cNvPr id="3" name="Content Placeholder 2"/>
          <p:cNvSpPr>
            <a:spLocks noGrp="1"/>
          </p:cNvSpPr>
          <p:nvPr>
            <p:ph idx="1"/>
          </p:nvPr>
        </p:nvSpPr>
        <p:spPr/>
        <p:txBody>
          <a:bodyPr/>
          <a:lstStyle/>
          <a:p>
            <a:r>
              <a:rPr lang="en-GB" dirty="0" smtClean="0">
                <a:latin typeface="Calibri" pitchFamily="34" charset="0"/>
              </a:rPr>
              <a:t>You don’t need to take notes.</a:t>
            </a:r>
          </a:p>
          <a:p>
            <a:r>
              <a:rPr lang="en-GB" dirty="0" smtClean="0">
                <a:latin typeface="Calibri" pitchFamily="34" charset="0"/>
              </a:rPr>
              <a:t>I’ll put the main slides up on my website </a:t>
            </a:r>
            <a:r>
              <a:rPr lang="en-GB" dirty="0" smtClean="0">
                <a:solidFill>
                  <a:srgbClr val="C00000"/>
                </a:solidFill>
              </a:rPr>
              <a:t>on Sunday or before </a:t>
            </a:r>
            <a:r>
              <a:rPr lang="en-GB" dirty="0" smtClean="0">
                <a:solidFill>
                  <a:srgbClr val="008000"/>
                </a:solidFill>
                <a:latin typeface="Calibri" pitchFamily="34" charset="0"/>
              </a:rPr>
              <a:t>(http</a:t>
            </a:r>
            <a:r>
              <a:rPr lang="en-GB" dirty="0" smtClean="0">
                <a:solidFill>
                  <a:srgbClr val="008000"/>
                </a:solidFill>
                <a:latin typeface="Calibri" pitchFamily="34" charset="0"/>
              </a:rPr>
              <a:t>://phil-race.co.uk/)</a:t>
            </a:r>
          </a:p>
          <a:p>
            <a:r>
              <a:rPr lang="en-GB" dirty="0" smtClean="0">
                <a:latin typeface="Calibri" pitchFamily="34" charset="0"/>
              </a:rPr>
              <a:t>I won’t include pictures and video-clips, as this would make the file-size too large.</a:t>
            </a:r>
          </a:p>
          <a:p>
            <a:r>
              <a:rPr lang="en-GB" dirty="0" smtClean="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4400" b="1" dirty="0" smtClean="0"/>
              <a:t>Intended</a:t>
            </a:r>
            <a:r>
              <a:rPr lang="en-GB" sz="3200" b="1" dirty="0" smtClean="0"/>
              <a:t> learning outcomes</a:t>
            </a:r>
          </a:p>
        </p:txBody>
      </p:sp>
      <p:sp>
        <p:nvSpPr>
          <p:cNvPr id="110595" name="Rectangle 3"/>
          <p:cNvSpPr>
            <a:spLocks noGrp="1" noChangeArrowheads="1"/>
          </p:cNvSpPr>
          <p:nvPr>
            <p:ph idx="1"/>
          </p:nvPr>
        </p:nvSpPr>
        <p:spPr>
          <a:xfrm>
            <a:off x="0" y="1052670"/>
            <a:ext cx="9144000" cy="5805329"/>
          </a:xfrm>
        </p:spPr>
        <p:txBody>
          <a:bodyPr/>
          <a:lstStyle/>
          <a:p>
            <a:pPr>
              <a:buNone/>
            </a:pPr>
            <a:r>
              <a:rPr lang="en-US" sz="3600" dirty="0" smtClean="0"/>
              <a:t>After participating in this session you should be better able to:</a:t>
            </a:r>
            <a:endParaRPr lang="en-GB" sz="3600" dirty="0" smtClean="0"/>
          </a:p>
          <a:p>
            <a:pPr>
              <a:buFont typeface="+mj-lt"/>
              <a:buAutoNum type="arabicPeriod"/>
            </a:pPr>
            <a:r>
              <a:rPr lang="en-GB" sz="3600" dirty="0" smtClean="0"/>
              <a:t>Step back, and reflect on how learning really happens;</a:t>
            </a:r>
          </a:p>
          <a:p>
            <a:pPr>
              <a:buFont typeface="+mj-lt"/>
              <a:buAutoNum type="arabicPeriod"/>
            </a:pPr>
            <a:r>
              <a:rPr lang="en-GB" sz="3600" dirty="0" smtClean="0"/>
              <a:t>Work towards ‘learning wellness’ through engagement.</a:t>
            </a:r>
          </a:p>
          <a:p>
            <a:pPr>
              <a:buFont typeface="+mj-lt"/>
              <a:buAutoNum type="arabicPeriod"/>
            </a:pPr>
            <a:r>
              <a:rPr lang="en-GB" sz="3600" dirty="0" smtClean="0"/>
              <a:t>Address seven factors which underpin effective learning in and beyond teaching contexts.</a:t>
            </a:r>
          </a:p>
          <a:p>
            <a:pPr>
              <a:buNone/>
            </a:pPr>
            <a:endParaRPr lang="en-GB" sz="3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t>Announcement about mobile phones and laptops...</a:t>
            </a:r>
            <a:endParaRPr lang="en-GB" sz="3600" dirty="0"/>
          </a:p>
        </p:txBody>
      </p:sp>
      <p:sp>
        <p:nvSpPr>
          <p:cNvPr id="5" name="Content Placeholder 4"/>
          <p:cNvSpPr>
            <a:spLocks noGrp="1"/>
          </p:cNvSpPr>
          <p:nvPr>
            <p:ph idx="1"/>
          </p:nvPr>
        </p:nvSpPr>
        <p:spPr/>
        <p:txBody>
          <a:bodyPr/>
          <a:lstStyle/>
          <a:p>
            <a:r>
              <a:rPr lang="en-GB" sz="3600" i="1" dirty="0" smtClean="0">
                <a:latin typeface="Calibri" pitchFamily="34" charset="0"/>
              </a:rPr>
              <a:t>Good morning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hashtags</a:t>
            </a:r>
            <a:r>
              <a:rPr lang="en-GB" sz="3600" i="1" dirty="0" smtClean="0">
                <a:latin typeface="Calibri" pitchFamily="34" charset="0"/>
              </a:rPr>
              <a:t> </a:t>
            </a:r>
            <a:r>
              <a:rPr lang="en-GB" sz="3600" i="1" dirty="0" smtClean="0">
                <a:solidFill>
                  <a:srgbClr val="008000"/>
                </a:solidFill>
              </a:rPr>
              <a:t>@</a:t>
            </a:r>
            <a:r>
              <a:rPr lang="en-GB" sz="3600" i="1" dirty="0" err="1" smtClean="0">
                <a:solidFill>
                  <a:srgbClr val="008000"/>
                </a:solidFill>
              </a:rPr>
              <a:t>eurochrie</a:t>
            </a:r>
            <a:r>
              <a:rPr lang="en-GB" sz="3600" i="1" dirty="0" smtClean="0"/>
              <a:t>, or </a:t>
            </a:r>
            <a:r>
              <a:rPr lang="en-GB" sz="3600" i="1" dirty="0" smtClean="0">
                <a:solidFill>
                  <a:srgbClr val="00B050"/>
                </a:solidFill>
                <a:latin typeface="Calibri" pitchFamily="34" charset="0"/>
              </a:rPr>
              <a:t>#</a:t>
            </a:r>
            <a:r>
              <a:rPr lang="en-GB" sz="3600" i="1" dirty="0" err="1" smtClean="0">
                <a:solidFill>
                  <a:srgbClr val="00B050"/>
                </a:solidFill>
              </a:rPr>
              <a:t>philatBudapest</a:t>
            </a:r>
            <a:r>
              <a:rPr lang="en-GB" sz="3600" i="1" dirty="0" smtClean="0">
                <a:solidFill>
                  <a:srgbClr val="00B050"/>
                </a:solidFill>
              </a:rPr>
              <a:t> </a:t>
            </a:r>
            <a:r>
              <a:rPr lang="en-GB" sz="3600" i="1" dirty="0" smtClean="0">
                <a:latin typeface="Calibri" pitchFamily="34" charset="0"/>
              </a:rPr>
              <a:t>Thanks</a:t>
            </a:r>
            <a:r>
              <a:rPr lang="en-GB" sz="3600" dirty="0" smtClean="0">
                <a:latin typeface="Calibri" pitchFamily="34" charset="0"/>
              </a:rPr>
              <a:t>!</a:t>
            </a:r>
          </a:p>
          <a:p>
            <a:r>
              <a:rPr lang="en-GB" sz="3600" dirty="0" smtClean="0">
                <a:solidFill>
                  <a:srgbClr val="00B050"/>
                </a:solidFill>
              </a:rPr>
              <a:t>For learning beyond the lecture room each week you might try </a:t>
            </a:r>
            <a:r>
              <a:rPr lang="en-GB" sz="3600" dirty="0" smtClean="0">
                <a:solidFill>
                  <a:srgbClr val="C00000"/>
                </a:solidFill>
              </a:rPr>
              <a:t>#</a:t>
            </a:r>
            <a:r>
              <a:rPr lang="en-GB" sz="3600" dirty="0" err="1" smtClean="0">
                <a:solidFill>
                  <a:srgbClr val="C00000"/>
                </a:solidFill>
              </a:rPr>
              <a:t>LTHEchat</a:t>
            </a:r>
            <a:r>
              <a:rPr lang="en-GB" sz="3600" dirty="0" smtClean="0">
                <a:solidFill>
                  <a:srgbClr val="C00000"/>
                </a:solidFill>
              </a:rPr>
              <a:t> </a:t>
            </a:r>
            <a:r>
              <a:rPr lang="en-GB" sz="3600" dirty="0" smtClean="0">
                <a:solidFill>
                  <a:srgbClr val="00B050"/>
                </a:solidFill>
              </a:rPr>
              <a:t>on Wednesday evenings from 20.00-21.00 GMT, 21.00-22.00 Budapest time.</a:t>
            </a:r>
          </a:p>
          <a:p>
            <a:endParaRPr lang="en-GB" sz="3600" dirty="0" smtClean="0">
              <a:solidFill>
                <a:srgbClr val="00B050"/>
              </a:solidFill>
              <a:latin typeface="Calibri" pitchFamily="34" charset="0"/>
            </a:endParaRPr>
          </a:p>
          <a:p>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smtClean="0"/>
              <a:t>Downloadable resource materials</a:t>
            </a:r>
            <a:endParaRPr lang="en-GB" sz="3200" b="1" dirty="0"/>
          </a:p>
        </p:txBody>
      </p:sp>
      <p:sp>
        <p:nvSpPr>
          <p:cNvPr id="3" name="Content Placeholder 2"/>
          <p:cNvSpPr>
            <a:spLocks noGrp="1"/>
          </p:cNvSpPr>
          <p:nvPr>
            <p:ph idx="1"/>
          </p:nvPr>
        </p:nvSpPr>
        <p:spPr/>
        <p:txBody>
          <a:bodyPr/>
          <a:lstStyle/>
          <a:p>
            <a:pPr>
              <a:buNone/>
            </a:pPr>
            <a:r>
              <a:rPr lang="en-GB" dirty="0" smtClean="0"/>
              <a:t>Expanded discussion of many aspects of my slides today can be found at:</a:t>
            </a:r>
          </a:p>
          <a:p>
            <a:pPr>
              <a:buFont typeface="+mj-lt"/>
              <a:buAutoNum type="arabicPeriod"/>
            </a:pPr>
            <a:r>
              <a:rPr lang="en-GB" dirty="0" smtClean="0"/>
              <a:t>Learning: </a:t>
            </a:r>
            <a:r>
              <a:rPr lang="en-GB" u="sng" dirty="0" smtClean="0">
                <a:hlinkClick r:id="rId2"/>
              </a:rPr>
              <a:t>https://phil-race.co.uk/2016/04/updated-powerpoint-ripples-model/</a:t>
            </a:r>
            <a:r>
              <a:rPr lang="en-GB" u="sng" dirty="0" smtClean="0"/>
              <a:t> </a:t>
            </a:r>
            <a:endParaRPr lang="en-GB" dirty="0" smtClean="0"/>
          </a:p>
          <a:p>
            <a:pPr>
              <a:buFont typeface="+mj-lt"/>
              <a:buAutoNum type="arabicPeriod"/>
            </a:pPr>
            <a:r>
              <a:rPr lang="en-GB" dirty="0" smtClean="0"/>
              <a:t>Assessment and feedback: </a:t>
            </a:r>
            <a:r>
              <a:rPr lang="en-GB" u="sng" dirty="0" smtClean="0">
                <a:hlinkClick r:id="rId3"/>
              </a:rPr>
              <a:t>https://phil-race.co.uk/assessment/</a:t>
            </a:r>
            <a:r>
              <a:rPr lang="en-GB" u="sng" dirty="0" smtClean="0"/>
              <a:t> </a:t>
            </a:r>
            <a:endParaRPr lang="en-GB" dirty="0" smtClean="0"/>
          </a:p>
          <a:p>
            <a:pPr>
              <a:buFont typeface="+mj-lt"/>
              <a:buAutoNum type="arabicPeriod"/>
            </a:pPr>
            <a:r>
              <a:rPr lang="en-GB" dirty="0" smtClean="0"/>
              <a:t>ETC Toolkit (Enhancing the Curriculum) </a:t>
            </a:r>
            <a:r>
              <a:rPr lang="en-GB" dirty="0" smtClean="0">
                <a:hlinkClick r:id="rId4"/>
              </a:rPr>
              <a:t>www.etctoolkit.org.uk</a:t>
            </a:r>
            <a:r>
              <a:rPr lang="en-GB" dirty="0" smtClean="0"/>
              <a:t> </a:t>
            </a:r>
          </a:p>
          <a:p>
            <a:pPr>
              <a:buFont typeface="+mj-lt"/>
              <a:buAutoNum type="arabicPeriod"/>
            </a:pPr>
            <a:endParaRPr lang="en-GB" dirty="0" smtClean="0"/>
          </a:p>
          <a:p>
            <a:pPr>
              <a:buFont typeface="+mj-lt"/>
              <a:buAutoNum type="arabicPeriod"/>
            </a:pPr>
            <a:endParaRPr lang="en-GB"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smtClean="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3rd edition</a:t>
            </a:r>
          </a:p>
          <a:p>
            <a:pPr algn="ctr">
              <a:spcBef>
                <a:spcPct val="50000"/>
              </a:spcBef>
            </a:pPr>
            <a:r>
              <a:rPr lang="en-GB" sz="2400" b="1" dirty="0" smtClean="0">
                <a:solidFill>
                  <a:srgbClr val="FFFFFF"/>
                </a:solidFill>
                <a:latin typeface="Calibri" pitchFamily="34" charset="0"/>
              </a:rPr>
              <a:t>Phil Race</a:t>
            </a:r>
            <a:endParaRPr lang="en-GB" sz="2400" b="1" dirty="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2014: Sage: London</a:t>
            </a:r>
          </a:p>
          <a:p>
            <a:pPr algn="ctr">
              <a:spcBef>
                <a:spcPct val="50000"/>
              </a:spcBef>
            </a:pPr>
            <a:endParaRPr lang="en-GB" sz="2400" b="1" dirty="0" smtClean="0">
              <a:solidFill>
                <a:srgbClr val="FFFFFF"/>
              </a:solidFill>
              <a:latin typeface="Calibri" pitchFamily="34" charset="0"/>
            </a:endParaRPr>
          </a:p>
          <a:p>
            <a:pPr algn="ctr" eaLnBrk="0" hangingPunct="0"/>
            <a:r>
              <a:rPr lang="en-GB" sz="2400" b="1" dirty="0" smtClean="0">
                <a:solidFill>
                  <a:srgbClr val="FFFF00"/>
                </a:solidFill>
                <a:latin typeface="Calibri" pitchFamily="34" charset="0"/>
              </a:rPr>
              <a:t>Three short videos</a:t>
            </a:r>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 (1) About making learning happen in general: </a:t>
            </a:r>
            <a:r>
              <a:rPr lang="en-GB" sz="2400" b="1" u="sng" dirty="0" smtClean="0">
                <a:solidFill>
                  <a:srgbClr val="FFFFFF"/>
                </a:solidFill>
                <a:latin typeface="Calibri" pitchFamily="34" charset="0"/>
                <a:hlinkClick r:id="rId3"/>
              </a:rPr>
              <a:t>http://tinyurl.com/l7yddya</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(2) Five top tips for lecturers: </a:t>
            </a:r>
            <a:r>
              <a:rPr lang="en-GB" sz="2400" b="1" u="sng" dirty="0" smtClean="0">
                <a:solidFill>
                  <a:srgbClr val="FFFFFF"/>
                </a:solidFill>
                <a:latin typeface="Calibri" pitchFamily="34" charset="0"/>
                <a:hlinkClick r:id="rId4"/>
              </a:rPr>
              <a:t>http://tinyurl.com/nxhohe3</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(3) On being an author, and the changes in the 3</a:t>
            </a:r>
            <a:r>
              <a:rPr lang="en-GB" sz="2400" b="1" baseline="30000" dirty="0" smtClean="0">
                <a:solidFill>
                  <a:srgbClr val="FFFFFF"/>
                </a:solidFill>
                <a:latin typeface="Calibri" pitchFamily="34" charset="0"/>
              </a:rPr>
              <a:t>rd</a:t>
            </a:r>
            <a:r>
              <a:rPr lang="en-GB" sz="2400" b="1" dirty="0" smtClean="0">
                <a:solidFill>
                  <a:srgbClr val="FFFFFF"/>
                </a:solidFill>
                <a:latin typeface="Calibri" pitchFamily="34" charset="0"/>
              </a:rPr>
              <a:t> edition: </a:t>
            </a:r>
            <a:r>
              <a:rPr lang="en-GB" sz="2400" b="1" u="sng" dirty="0" smtClean="0">
                <a:solidFill>
                  <a:srgbClr val="FFFFFF"/>
                </a:solidFill>
                <a:latin typeface="Calibri" pitchFamily="34" charset="0"/>
                <a:hlinkClick r:id="rId5"/>
              </a:rPr>
              <a:t>http://tinyurl.com/oqfkkdc</a:t>
            </a:r>
            <a:r>
              <a:rPr lang="en-GB" sz="2400" b="1" dirty="0" smtClean="0">
                <a:solidFill>
                  <a:srgbClr val="FFFFFF"/>
                </a:solidFill>
                <a:latin typeface="Calibri" pitchFamily="34" charset="0"/>
              </a:rPr>
              <a:t> </a:t>
            </a:r>
          </a:p>
          <a:p>
            <a:pPr algn="ctr">
              <a:spcBef>
                <a:spcPct val="50000"/>
              </a:spcBef>
            </a:pPr>
            <a:endParaRPr lang="en-GB" sz="2000" b="1" dirty="0" smtClean="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smtClean="0">
                <a:solidFill>
                  <a:srgbClr val="FFFFFF"/>
                </a:solidFill>
              </a:rPr>
              <a:t>The </a:t>
            </a:r>
            <a:r>
              <a:rPr lang="en-GB" sz="3200" b="1" dirty="0">
                <a:solidFill>
                  <a:srgbClr val="FFFFFF"/>
                </a:solidFill>
              </a:rPr>
              <a:t>Lecturer’s Toolkit</a:t>
            </a:r>
          </a:p>
          <a:p>
            <a:pPr algn="ctr" eaLnBrk="0" hangingPunct="0">
              <a:spcBef>
                <a:spcPct val="50000"/>
              </a:spcBef>
            </a:pPr>
            <a:r>
              <a:rPr lang="en-GB" sz="3200" b="1" dirty="0" smtClean="0">
                <a:solidFill>
                  <a:srgbClr val="FFFFFF"/>
                </a:solidFill>
              </a:rPr>
              <a:t>4</a:t>
            </a:r>
            <a:r>
              <a:rPr lang="en-GB" sz="3200" b="1" baseline="30000" dirty="0" smtClean="0">
                <a:solidFill>
                  <a:srgbClr val="FFFFFF"/>
                </a:solidFill>
              </a:rPr>
              <a:t>th</a:t>
            </a:r>
            <a:r>
              <a:rPr lang="en-GB" sz="3200" b="1" dirty="0" smtClean="0">
                <a:solidFill>
                  <a:srgbClr val="FFFFFF"/>
                </a:solidFill>
              </a:rPr>
              <a:t> </a:t>
            </a:r>
            <a:r>
              <a:rPr lang="en-GB" sz="3200" b="1" dirty="0">
                <a:solidFill>
                  <a:srgbClr val="FFFFFF"/>
                </a:solidFill>
              </a:rPr>
              <a:t>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smtClean="0">
                <a:solidFill>
                  <a:srgbClr val="FFFF00"/>
                </a:solidFill>
              </a:rPr>
              <a:t>London: Routledge, </a:t>
            </a:r>
          </a:p>
          <a:p>
            <a:pPr algn="ctr" eaLnBrk="0" hangingPunct="0">
              <a:spcBef>
                <a:spcPct val="50000"/>
              </a:spcBef>
            </a:pPr>
            <a:r>
              <a:rPr lang="en-GB" sz="3200" b="1" dirty="0" smtClean="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0"/>
            <a:ext cx="5270698" cy="685190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Post-it exercise</a:t>
            </a:r>
          </a:p>
        </p:txBody>
      </p:sp>
      <p:sp>
        <p:nvSpPr>
          <p:cNvPr id="36868" name="Rectangle 3"/>
          <p:cNvSpPr>
            <a:spLocks noGrp="1" noChangeArrowheads="1"/>
          </p:cNvSpPr>
          <p:nvPr>
            <p:ph idx="1"/>
          </p:nvPr>
        </p:nvSpPr>
        <p:spPr>
          <a:xfrm>
            <a:off x="358775" y="908651"/>
            <a:ext cx="8605838" cy="4958750"/>
          </a:xfrm>
        </p:spPr>
        <p:txBody>
          <a:bodyPr/>
          <a:lstStyle/>
          <a:p>
            <a:pPr>
              <a:lnSpc>
                <a:spcPct val="100000"/>
              </a:lnSpc>
            </a:pPr>
            <a:r>
              <a:rPr lang="en-GB" sz="2800" dirty="0" smtClean="0"/>
              <a:t>On a post-it, </a:t>
            </a:r>
            <a:r>
              <a:rPr lang="en-GB" sz="2800" dirty="0" smtClean="0">
                <a:solidFill>
                  <a:srgbClr val="FF0000"/>
                </a:solidFill>
              </a:rPr>
              <a:t>in your best handwriting</a:t>
            </a:r>
            <a:r>
              <a:rPr lang="en-GB" sz="2800" dirty="0" smtClean="0"/>
              <a:t>, please write your own completion of the starter:</a:t>
            </a:r>
          </a:p>
          <a:p>
            <a:pPr>
              <a:lnSpc>
                <a:spcPct val="100000"/>
              </a:lnSpc>
              <a:buNone/>
            </a:pPr>
            <a:r>
              <a:rPr lang="en-GB" sz="2800" dirty="0" smtClean="0"/>
              <a:t>	</a:t>
            </a:r>
            <a:r>
              <a:rPr lang="en-GB" sz="3600" dirty="0" smtClean="0">
                <a:solidFill>
                  <a:srgbClr val="C00000"/>
                </a:solidFill>
              </a:rPr>
              <a:t>“</a:t>
            </a:r>
            <a:r>
              <a:rPr lang="en-GB" sz="3600" dirty="0" smtClean="0">
                <a:solidFill>
                  <a:schemeClr val="accent6">
                    <a:lumMod val="60000"/>
                    <a:lumOff val="40000"/>
                  </a:schemeClr>
                </a:solidFill>
              </a:rPr>
              <a:t>making learning happen effectively in and beyond lecture rooms would be much better if only I</a:t>
            </a:r>
            <a:r>
              <a:rPr lang="en-GB" sz="3600" dirty="0" smtClean="0">
                <a:solidFill>
                  <a:srgbClr val="C00000"/>
                </a:solidFill>
              </a:rPr>
              <a:t>…”</a:t>
            </a:r>
            <a:endParaRPr lang="en-GB" dirty="0" smtClean="0">
              <a:solidFill>
                <a:srgbClr val="C00000"/>
              </a:solidFill>
            </a:endParaRPr>
          </a:p>
          <a:p>
            <a:pPr>
              <a:lnSpc>
                <a:spcPct val="100000"/>
              </a:lnSpc>
            </a:pPr>
            <a:r>
              <a:rPr lang="en-GB" sz="2800" dirty="0" smtClean="0"/>
              <a:t>Please swap post-its so that you’ve no idea who has yours.</a:t>
            </a:r>
          </a:p>
          <a:p>
            <a:pPr>
              <a:lnSpc>
                <a:spcPct val="100000"/>
              </a:lnSpc>
            </a:pPr>
            <a:r>
              <a:rPr lang="en-GB" sz="2800" dirty="0" smtClean="0"/>
              <a:t>If chosen, please read out with </a:t>
            </a:r>
            <a:r>
              <a:rPr lang="en-GB" sz="2800" dirty="0" smtClean="0">
                <a:solidFill>
                  <a:srgbClr val="FF0000"/>
                </a:solidFill>
              </a:rPr>
              <a:t>passion and drama </a:t>
            </a:r>
            <a:r>
              <a:rPr lang="en-GB" sz="2800" dirty="0" smtClean="0"/>
              <a:t>the post-it you now have.</a:t>
            </a:r>
          </a:p>
          <a:p>
            <a:pPr>
              <a:lnSpc>
                <a:spcPct val="100000"/>
              </a:lnSpc>
            </a:pPr>
            <a:r>
              <a:rPr lang="en-GB" sz="2800" dirty="0" smtClean="0"/>
              <a:t>Please place them all on the door as you leave.</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000" dirty="0" smtClean="0">
                <a:solidFill>
                  <a:srgbClr val="FFFFFF"/>
                </a:solidFill>
              </a:rPr>
              <a:t>Now, in many countries,  is the decade of Higher Education Institutions’ </a:t>
            </a:r>
            <a:r>
              <a:rPr lang="en-GB" sz="4000" dirty="0" err="1" smtClean="0">
                <a:solidFill>
                  <a:srgbClr val="FFFFFF"/>
                </a:solidFill>
              </a:rPr>
              <a:t>dis</a:t>
            </a:r>
            <a:r>
              <a:rPr lang="en-GB" sz="4000" dirty="0" smtClean="0">
                <a:solidFill>
                  <a:srgbClr val="FFFFFF"/>
                </a:solidFill>
              </a:rPr>
              <a:t>-content!</a:t>
            </a:r>
            <a:endParaRPr lang="en-GB" sz="40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context in which we work: what are your thoughts on:</a:t>
            </a:r>
          </a:p>
        </p:txBody>
      </p:sp>
      <p:sp>
        <p:nvSpPr>
          <p:cNvPr id="5" name="Content Placeholder 4"/>
          <p:cNvSpPr>
            <a:spLocks noGrp="1"/>
          </p:cNvSpPr>
          <p:nvPr>
            <p:ph idx="1"/>
          </p:nvPr>
        </p:nvSpPr>
        <p:spPr/>
        <p:txBody>
          <a:bodyPr/>
          <a:lstStyle/>
          <a:p>
            <a:r>
              <a:rPr lang="en-GB" dirty="0"/>
              <a:t>Students;</a:t>
            </a:r>
          </a:p>
          <a:p>
            <a:r>
              <a:rPr lang="en-GB" dirty="0"/>
              <a:t>Employability;</a:t>
            </a:r>
          </a:p>
          <a:p>
            <a:r>
              <a:rPr lang="en-GB" dirty="0"/>
              <a:t>Staffing;</a:t>
            </a:r>
          </a:p>
          <a:p>
            <a:r>
              <a:rPr lang="en-GB" dirty="0"/>
              <a:t>University finances;</a:t>
            </a:r>
          </a:p>
          <a:p>
            <a:r>
              <a:rPr lang="en-GB" dirty="0"/>
              <a:t>Technologies to support learning and admin;</a:t>
            </a:r>
          </a:p>
          <a:p>
            <a:r>
              <a:rPr lang="en-GB" dirty="0"/>
              <a:t>Learning paradigms;</a:t>
            </a:r>
          </a:p>
          <a:p>
            <a:r>
              <a:rPr lang="en-GB" dirty="0"/>
              <a:t>Students as consumers;</a:t>
            </a:r>
          </a:p>
          <a:p>
            <a:r>
              <a:rPr lang="en-GB" dirty="0"/>
              <a:t>Student satisfaction and other performance indicators</a:t>
            </a:r>
          </a:p>
          <a:p>
            <a:endParaRPr lang="en-GB" dirty="0"/>
          </a:p>
          <a:p>
            <a:endParaRPr lang="en-GB" dirty="0"/>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fontAlgn="auto">
              <a:spcBef>
                <a:spcPts val="0"/>
              </a:spcBef>
              <a:spcAft>
                <a:spcPts val="0"/>
              </a:spcAft>
            </a:pPr>
            <a:r>
              <a:rPr lang="en-GB" sz="3600" b="1" dirty="0" smtClean="0">
                <a:solidFill>
                  <a:srgbClr val="FFFF00"/>
                </a:solidFill>
                <a:latin typeface="Calibri"/>
              </a:rPr>
              <a:t>The read-write industry</a:t>
            </a:r>
            <a:endParaRPr lang="en-GB" sz="3600" b="1" dirty="0">
              <a:solidFill>
                <a:srgbClr val="FFFF00"/>
              </a:solidFill>
              <a:latin typeface="Calibri"/>
            </a:endParaRPr>
          </a:p>
        </p:txBody>
      </p:sp>
    </p:spTree>
    <p:extLst>
      <p:ext uri="{BB962C8B-B14F-4D97-AF65-F5344CB8AC3E}">
        <p14:creationId xmlns="" xmlns:p14="http://schemas.microsoft.com/office/powerpoint/2010/main" val="500254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eaLnBrk="1" fontAlgn="auto" hangingPunct="1">
              <a:spcBef>
                <a:spcPts val="0"/>
              </a:spcBef>
              <a:spcAft>
                <a:spcPts val="0"/>
              </a:spcAft>
            </a:pPr>
            <a:r>
              <a:rPr lang="en-GB" sz="3600" b="1" dirty="0" smtClean="0">
                <a:solidFill>
                  <a:srgbClr val="FFFF00"/>
                </a:solidFill>
                <a:latin typeface="Calibri"/>
              </a:rPr>
              <a:t>In the exam room you’re on your own</a:t>
            </a:r>
            <a:endParaRPr lang="en-GB" sz="3600" b="1" dirty="0">
              <a:solidFill>
                <a:srgbClr val="FFFF00"/>
              </a:solidFill>
              <a:latin typeface="Calibri"/>
            </a:endParaRPr>
          </a:p>
        </p:txBody>
      </p:sp>
    </p:spTree>
    <p:extLst>
      <p:ext uri="{BB962C8B-B14F-4D97-AF65-F5344CB8AC3E}">
        <p14:creationId xmlns:p14="http://schemas.microsoft.com/office/powerpoint/2010/main" xmlns="" val="1093354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print"/>
          <a:stretch>
            <a:fillRect/>
          </a:stretch>
        </p:blipFill>
        <p:spPr>
          <a:xfrm>
            <a:off x="0" y="914400"/>
            <a:ext cx="9115731" cy="5562600"/>
          </a:xfrm>
          <a:prstGeom prst="rect">
            <a:avLst/>
          </a:prstGeom>
        </p:spPr>
      </p:pic>
      <p:sp>
        <p:nvSpPr>
          <p:cNvPr id="3" name="TextBox 2"/>
          <p:cNvSpPr txBox="1"/>
          <p:nvPr/>
        </p:nvSpPr>
        <p:spPr>
          <a:xfrm>
            <a:off x="2362200" y="0"/>
            <a:ext cx="5656933" cy="830997"/>
          </a:xfrm>
          <a:prstGeom prst="rect">
            <a:avLst/>
          </a:prstGeom>
          <a:noFill/>
        </p:spPr>
        <p:txBody>
          <a:bodyPr wrap="none" rtlCol="0">
            <a:spAutoFit/>
          </a:bodyPr>
          <a:lstStyle/>
          <a:p>
            <a:pPr fontAlgn="auto">
              <a:spcBef>
                <a:spcPts val="0"/>
              </a:spcBef>
              <a:spcAft>
                <a:spcPts val="0"/>
              </a:spcAft>
            </a:pPr>
            <a:r>
              <a:rPr lang="en-GB" sz="4800" b="1" dirty="0" smtClean="0">
                <a:solidFill>
                  <a:prstClr val="white"/>
                </a:solidFill>
                <a:latin typeface="Calibri"/>
              </a:rPr>
              <a:t>Face to face feedback</a:t>
            </a:r>
            <a:endParaRPr lang="en-GB" sz="4800" b="1" dirty="0">
              <a:solidFill>
                <a:prstClr val="white"/>
              </a:solidFill>
              <a:latin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So now, it’s time to re-think:</a:t>
            </a:r>
            <a:endParaRPr lang="en-GB" sz="3600" dirty="0"/>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smtClean="0"/>
              <a:t>How students </a:t>
            </a:r>
            <a:r>
              <a:rPr lang="en-GB" sz="2800" dirty="0" smtClean="0">
                <a:solidFill>
                  <a:srgbClr val="FF0000"/>
                </a:solidFill>
              </a:rPr>
              <a:t>really</a:t>
            </a:r>
            <a:r>
              <a:rPr lang="en-GB" sz="2800" dirty="0" smtClean="0"/>
              <a:t> learn – and how we can help make learning happen for them;</a:t>
            </a:r>
          </a:p>
          <a:p>
            <a:pPr>
              <a:lnSpc>
                <a:spcPct val="100000"/>
              </a:lnSpc>
              <a:buFont typeface="+mj-lt"/>
              <a:buAutoNum type="arabicPeriod"/>
            </a:pPr>
            <a:r>
              <a:rPr lang="en-GB" sz="2800" dirty="0" smtClean="0"/>
              <a:t>How to make </a:t>
            </a:r>
            <a:r>
              <a:rPr lang="en-GB" sz="2800" dirty="0" smtClean="0">
                <a:solidFill>
                  <a:srgbClr val="FF0000"/>
                </a:solidFill>
              </a:rPr>
              <a:t>feedback</a:t>
            </a:r>
            <a:r>
              <a:rPr lang="en-GB" sz="2800" dirty="0" smtClean="0"/>
              <a:t> really work for students;</a:t>
            </a:r>
          </a:p>
          <a:p>
            <a:pPr>
              <a:lnSpc>
                <a:spcPct val="100000"/>
              </a:lnSpc>
              <a:buFont typeface="+mj-lt"/>
              <a:buAutoNum type="arabicPeriod"/>
            </a:pPr>
            <a:r>
              <a:rPr lang="en-GB" sz="2800" dirty="0" smtClean="0"/>
              <a:t>How best to </a:t>
            </a:r>
            <a:r>
              <a:rPr lang="en-GB" sz="2800" dirty="0" smtClean="0">
                <a:solidFill>
                  <a:srgbClr val="FF0000"/>
                </a:solidFill>
              </a:rPr>
              <a:t>measure</a:t>
            </a:r>
            <a:r>
              <a:rPr lang="en-GB" sz="2800" dirty="0" smtClean="0"/>
              <a:t> and </a:t>
            </a:r>
            <a:r>
              <a:rPr lang="en-GB" sz="2800" dirty="0" smtClean="0">
                <a:solidFill>
                  <a:srgbClr val="FF0000"/>
                </a:solidFill>
              </a:rPr>
              <a:t>accredit</a:t>
            </a:r>
            <a:r>
              <a:rPr lang="en-GB" sz="2800" dirty="0" smtClean="0"/>
              <a:t> students’ achievement (not just more of the same old tired methods).</a:t>
            </a:r>
          </a:p>
          <a:p>
            <a:pPr>
              <a:lnSpc>
                <a:spcPct val="100000"/>
              </a:lnSpc>
              <a:buNone/>
            </a:pPr>
            <a:r>
              <a:rPr lang="en-GB" sz="2800" dirty="0" smtClean="0"/>
              <a:t>	In this session, we’re touch on the first of these areas (there’s a great deal more about the other two on my website and in my books).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Albert Einstein</a:t>
            </a:r>
            <a:endParaRPr lang="en-US" sz="3600" b="1" dirty="0"/>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pic>
        <p:nvPicPr>
          <p:cNvPr id="4" name="Picture 3" descr="244px-Albert_Einstein_Head.jpg"/>
          <p:cNvPicPr>
            <a:picLocks noChangeAspect="1"/>
          </p:cNvPicPr>
          <p:nvPr/>
        </p:nvPicPr>
        <p:blipFill>
          <a:blip r:embed="rId3" cstate="email"/>
          <a:stretch>
            <a:fillRect/>
          </a:stretch>
        </p:blipFill>
        <p:spPr>
          <a:xfrm>
            <a:off x="3643306" y="2357430"/>
            <a:ext cx="2324100" cy="30289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r>
              <a:rPr lang="en-GB" sz="3200" dirty="0" smtClean="0">
                <a:solidFill>
                  <a:srgbClr val="CC00CC"/>
                </a:solidFill>
              </a:rPr>
              <a:t/>
            </a:r>
            <a:br>
              <a:rPr lang="en-GB" sz="3200" dirty="0" smtClean="0">
                <a:solidFill>
                  <a:srgbClr val="CC00CC"/>
                </a:solidFill>
              </a:rPr>
            </a:br>
            <a:r>
              <a:rPr lang="en-GB" b="1" dirty="0" smtClean="0">
                <a:solidFill>
                  <a:srgbClr val="000066"/>
                </a:solidFill>
              </a:rPr>
              <a:t>How Students </a:t>
            </a:r>
            <a:r>
              <a:rPr lang="en-GB" b="1" i="1" dirty="0" smtClean="0">
                <a:solidFill>
                  <a:srgbClr val="000066"/>
                </a:solidFill>
              </a:rPr>
              <a:t>Really </a:t>
            </a:r>
            <a:r>
              <a:rPr lang="en-GB" b="1" dirty="0" smtClean="0">
                <a:solidFill>
                  <a:srgbClr val="000066"/>
                </a:solidFill>
              </a:rPr>
              <a:t>Learn</a:t>
            </a:r>
            <a:r>
              <a:rPr lang="en-GB" b="1" dirty="0" smtClean="0">
                <a:solidFill>
                  <a:srgbClr val="CC00CC"/>
                </a:solidFill>
              </a:rPr>
              <a:t/>
            </a:r>
            <a:br>
              <a:rPr lang="en-GB" b="1" dirty="0" smtClean="0">
                <a:solidFill>
                  <a:srgbClr val="CC00CC"/>
                </a:solidFill>
              </a:rPr>
            </a:br>
            <a:r>
              <a:rPr lang="en-GB" sz="3600" b="1" dirty="0" smtClean="0">
                <a:solidFill>
                  <a:srgbClr val="CC00CC"/>
                </a:solidFill>
              </a:rPr>
              <a:t>‘Ripples’ model of learning</a:t>
            </a:r>
            <a:endParaRPr lang="en-GB" sz="3200" dirty="0" smtClean="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Arial" charset="0"/>
              </a:rPr>
              <a:t>Phil </a:t>
            </a:r>
            <a:r>
              <a:rPr lang="en-GB" sz="2800" b="1" dirty="0" smtClean="0">
                <a:solidFill>
                  <a:srgbClr val="000000"/>
                </a:solidFill>
                <a:latin typeface="Arial" charset="0"/>
              </a:rPr>
              <a:t>Race</a:t>
            </a:r>
            <a:endParaRPr lang="en-GB" sz="2800" b="1" dirty="0">
              <a:solidFill>
                <a:srgbClr val="000000"/>
              </a:solidFill>
              <a:latin typeface="Arial" charset="0"/>
            </a:endParaRP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dirty="0">
                <a:latin typeface="Tahoma" pitchFamily="34" charset="0"/>
              </a:rPr>
              <a:t/>
            </a:r>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r>
              <a:rPr lang="en-GB" b="1" dirty="0">
                <a:latin typeface="Tahoma" pitchFamily="34" charset="0"/>
              </a:rPr>
              <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4000" b="1" dirty="0">
                <a:solidFill>
                  <a:srgbClr val="92D050"/>
                </a:solidFill>
              </a:rPr>
              <a:t>Evidence-based practice</a:t>
            </a:r>
          </a:p>
          <a:p>
            <a:pPr algn="ctr"/>
            <a:r>
              <a:rPr lang="en-GB" sz="3600" b="1" dirty="0"/>
              <a:t> – seven factors underpinning successful learning based on asking 200,000 people about their learning in the last </a:t>
            </a:r>
            <a:r>
              <a:rPr lang="en-GB" sz="3600" b="1" dirty="0" smtClean="0"/>
              <a:t>25 </a:t>
            </a:r>
            <a:r>
              <a:rPr lang="en-GB" sz="3600" b="1" dirty="0"/>
              <a:t>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467430" y="349250"/>
            <a:ext cx="8136820" cy="5456080"/>
          </a:xfrm>
          <a:noFill/>
        </p:spPr>
        <p:txBody>
          <a:bodyPr/>
          <a:lstStyle/>
          <a:p>
            <a:pPr eaLnBrk="1" hangingPunct="1"/>
            <a:r>
              <a:rPr lang="en-GB" sz="8100" b="1" dirty="0">
                <a:latin typeface="Script MT Bold" pitchFamily="66" charset="0"/>
              </a:rPr>
              <a:t>Learning </a:t>
            </a:r>
            <a:br>
              <a:rPr lang="en-GB" sz="8100" b="1" dirty="0">
                <a:latin typeface="Script MT Bold" pitchFamily="66" charset="0"/>
              </a:rPr>
            </a:br>
            <a:r>
              <a:rPr lang="en-GB" sz="8100" b="1" dirty="0">
                <a:latin typeface="Script MT Bold" pitchFamily="66" charset="0"/>
              </a:rPr>
              <a:t>– a natural </a:t>
            </a:r>
            <a:r>
              <a:rPr lang="en-GB" sz="8100" b="1" dirty="0">
                <a:solidFill>
                  <a:srgbClr val="FF0000"/>
                </a:solidFill>
                <a:latin typeface="Script MT Bold" pitchFamily="66" charset="0"/>
              </a:rPr>
              <a:t>human</a:t>
            </a:r>
            <a:r>
              <a:rPr lang="en-GB" sz="8100" b="1" dirty="0">
                <a:latin typeface="Script MT Bold" pitchFamily="66" charset="0"/>
              </a:rPr>
              <a:t> </a:t>
            </a:r>
            <a:r>
              <a:rPr lang="en-GB" sz="8100" b="1" dirty="0" smtClean="0">
                <a:latin typeface="Script MT Bold" pitchFamily="66" charset="0"/>
              </a:rPr>
              <a:t>process</a:t>
            </a:r>
            <a:r>
              <a:rPr lang="en-GB" sz="8100" dirty="0" smtClean="0">
                <a:latin typeface="Script MT Bold" pitchFamily="66" charset="0"/>
              </a:rPr>
              <a:t>;</a:t>
            </a:r>
            <a:br>
              <a:rPr lang="en-GB" sz="8100" dirty="0" smtClean="0">
                <a:latin typeface="Script MT Bold" pitchFamily="66" charset="0"/>
              </a:rPr>
            </a:br>
            <a:r>
              <a:rPr lang="en-GB" sz="8100" dirty="0" smtClean="0">
                <a:latin typeface="Script MT Bold" pitchFamily="66" charset="0"/>
              </a:rPr>
              <a:t>engagement is </a:t>
            </a:r>
            <a:r>
              <a:rPr lang="en-GB" sz="8100" dirty="0" smtClean="0">
                <a:solidFill>
                  <a:srgbClr val="FF0000"/>
                </a:solidFill>
                <a:latin typeface="Script MT Bold" pitchFamily="66" charset="0"/>
              </a:rPr>
              <a:t>everything</a:t>
            </a:r>
            <a:endParaRPr lang="en-GB" sz="8100" b="1" dirty="0">
              <a:solidFill>
                <a:srgbClr val="FF0000"/>
              </a:solidFill>
              <a:latin typeface="Script MT Bold" pitchFamily="66" charset="0"/>
            </a:endParaRPr>
          </a:p>
        </p:txBody>
      </p:sp>
      <p:sp>
        <p:nvSpPr>
          <p:cNvPr id="41987" name="AutoShape 3">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Engagement: Why talk about it? Because:</a:t>
            </a:r>
          </a:p>
        </p:txBody>
      </p:sp>
      <p:sp>
        <p:nvSpPr>
          <p:cNvPr id="13315" name="Rectangle 3"/>
          <p:cNvSpPr>
            <a:spLocks noGrp="1"/>
          </p:cNvSpPr>
          <p:nvPr>
            <p:ph idx="1"/>
          </p:nvPr>
        </p:nvSpPr>
        <p:spPr>
          <a:xfrm>
            <a:off x="468313" y="1124744"/>
            <a:ext cx="8229600" cy="5077619"/>
          </a:xfrm>
        </p:spPr>
        <p:txBody>
          <a:bodyPr/>
          <a:lstStyle/>
          <a:p>
            <a:pPr eaLnBrk="1" hangingPunct="1"/>
            <a:r>
              <a:rPr lang="en-GB" sz="2600" b="1" dirty="0"/>
              <a:t>Academics and learning support staff report increasing levels of disengagement by students of the ‘</a:t>
            </a:r>
            <a:r>
              <a:rPr lang="en-GB" sz="2600" b="1" dirty="0" err="1"/>
              <a:t>iGeneration</a:t>
            </a:r>
            <a:r>
              <a:rPr lang="en-GB" sz="2600" b="1" dirty="0"/>
              <a:t>’;</a:t>
            </a:r>
          </a:p>
          <a:p>
            <a:pPr eaLnBrk="1" hangingPunct="1"/>
            <a:r>
              <a:rPr lang="en-GB" sz="2600" dirty="0"/>
              <a:t>The nature of the transaction seems to be changing in the light of high fees in many nations;</a:t>
            </a:r>
            <a:r>
              <a:rPr lang="en-GB" sz="2600" b="1" dirty="0"/>
              <a:t> </a:t>
            </a:r>
          </a:p>
          <a:p>
            <a:pPr eaLnBrk="1" hangingPunct="1">
              <a:lnSpc>
                <a:spcPct val="90000"/>
              </a:lnSpc>
            </a:pPr>
            <a:r>
              <a:rPr lang="en-GB" sz="2600" b="1" dirty="0"/>
              <a:t>Potentially the nature of student behaviour in higher education is changing radically in terms of academic and other literacies; </a:t>
            </a:r>
          </a:p>
          <a:p>
            <a:pPr eaLnBrk="1" hangingPunct="1">
              <a:lnSpc>
                <a:spcPct val="90000"/>
              </a:lnSpc>
            </a:pPr>
            <a:r>
              <a:rPr lang="en-GB" sz="2600" b="1" dirty="0"/>
              <a:t>Institutions need to ensure that new students enter with, or have the opportunity to acquire, the skills needed for academic success;</a:t>
            </a:r>
          </a:p>
          <a:p>
            <a:pPr eaLnBrk="1" hangingPunct="1">
              <a:lnSpc>
                <a:spcPct val="90000"/>
              </a:lnSpc>
            </a:pPr>
            <a:r>
              <a:rPr lang="en-GB" sz="2600" b="1" dirty="0"/>
              <a:t>HEIs must devise programmes in which the emphasis is on maximising students’ development.</a:t>
            </a:r>
          </a:p>
          <a:p>
            <a:pPr eaLnBrk="1" hangingPunct="1"/>
            <a:endParaRPr lang="en-GB" sz="2600" b="1" dirty="0"/>
          </a:p>
          <a:p>
            <a:pPr eaLnBrk="1" hangingPunct="1"/>
            <a:endParaRPr lang="en-GB" sz="26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44550" y="349250"/>
            <a:ext cx="7759700" cy="3689350"/>
          </a:xfrm>
          <a:noFill/>
        </p:spPr>
        <p:txBody>
          <a:bodyPr/>
          <a:lstStyle/>
          <a:p>
            <a:pPr eaLnBrk="1" hangingPunct="1"/>
            <a:r>
              <a:rPr lang="en-GB" sz="8100" b="1" dirty="0">
                <a:latin typeface="Script MT Bold" pitchFamily="66" charset="0"/>
              </a:rPr>
              <a:t>Learning </a:t>
            </a:r>
            <a:br>
              <a:rPr lang="en-GB" sz="8100" b="1" dirty="0">
                <a:latin typeface="Script MT Bold" pitchFamily="66" charset="0"/>
              </a:rPr>
            </a:br>
            <a:r>
              <a:rPr lang="en-GB" sz="8100" b="1" dirty="0" smtClean="0">
                <a:latin typeface="Script MT Bold" pitchFamily="66" charset="0"/>
              </a:rPr>
              <a:t>wellbeing?</a:t>
            </a:r>
            <a:endParaRPr lang="en-GB" sz="8100" b="1" dirty="0">
              <a:latin typeface="Script MT Bold" pitchFamily="66" charset="0"/>
            </a:endParaRPr>
          </a:p>
        </p:txBody>
      </p:sp>
      <p:sp>
        <p:nvSpPr>
          <p:cNvPr id="41987" name="AutoShape 3">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44550" y="349250"/>
            <a:ext cx="7759700" cy="3689350"/>
          </a:xfrm>
          <a:noFill/>
        </p:spPr>
        <p:txBody>
          <a:bodyPr/>
          <a:lstStyle/>
          <a:p>
            <a:pPr eaLnBrk="1" hangingPunct="1"/>
            <a:r>
              <a:rPr lang="en-GB" sz="8100" b="1" dirty="0">
                <a:latin typeface="Script MT Bold" pitchFamily="66" charset="0"/>
              </a:rPr>
              <a:t>Learning </a:t>
            </a:r>
            <a:r>
              <a:rPr lang="en-GB" sz="8100" b="1" dirty="0" smtClean="0">
                <a:latin typeface="Script MT Bold" pitchFamily="66" charset="0"/>
              </a:rPr>
              <a:t>well</a:t>
            </a:r>
            <a:br>
              <a:rPr lang="en-GB" sz="8100" b="1" dirty="0" smtClean="0">
                <a:latin typeface="Script MT Bold" pitchFamily="66" charset="0"/>
              </a:rPr>
            </a:br>
            <a:r>
              <a:rPr lang="en-GB" sz="8100" dirty="0" smtClean="0">
                <a:latin typeface="Script MT Bold" pitchFamily="66" charset="0"/>
              </a:rPr>
              <a:t>=</a:t>
            </a:r>
            <a:br>
              <a:rPr lang="en-GB" sz="8100" dirty="0" smtClean="0">
                <a:latin typeface="Script MT Bold" pitchFamily="66" charset="0"/>
              </a:rPr>
            </a:br>
            <a:r>
              <a:rPr lang="en-GB" sz="8100" dirty="0" smtClean="0">
                <a:solidFill>
                  <a:srgbClr val="FF0000"/>
                </a:solidFill>
                <a:latin typeface="Script MT Bold" pitchFamily="66" charset="0"/>
              </a:rPr>
              <a:t>being</a:t>
            </a:r>
            <a:endParaRPr lang="en-GB" sz="8100" b="1" dirty="0">
              <a:solidFill>
                <a:srgbClr val="FF0000"/>
              </a:solidFill>
              <a:latin typeface="Script MT Bold" pitchFamily="66" charset="0"/>
            </a:endParaRPr>
          </a:p>
        </p:txBody>
      </p:sp>
      <p:sp>
        <p:nvSpPr>
          <p:cNvPr id="41987" name="AutoShape 3">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b="1" dirty="0">
                <a:latin typeface="Calibri" panose="020F0502020204030204" pitchFamily="34" charset="0"/>
                <a:cs typeface="Segoe UI Semibold" panose="020B0702040204020203" pitchFamily="34" charset="0"/>
              </a:rPr>
              <a:t>Seven</a:t>
            </a:r>
            <a:r>
              <a:rPr lang="en-GB" b="1" dirty="0">
                <a:latin typeface="Calibri" panose="020F0502020204030204" pitchFamily="34" charset="0"/>
              </a:rPr>
              <a:t> factors underpinning successful learning</a:t>
            </a:r>
            <a:endParaRPr lang="en-GB" sz="4400" b="1" dirty="0">
              <a:latin typeface="Calibri" panose="020F0502020204030204" pitchFamily="34" charset="0"/>
            </a:endParaRPr>
          </a:p>
        </p:txBody>
      </p:sp>
      <p:sp>
        <p:nvSpPr>
          <p:cNvPr id="34819" name="Rectangle 3"/>
          <p:cNvSpPr>
            <a:spLocks noGrp="1" noRot="1" noChangeArrowheads="1"/>
          </p:cNvSpPr>
          <p:nvPr>
            <p:ph type="subTitle" idx="1"/>
          </p:nvPr>
        </p:nvSpPr>
        <p:spPr>
          <a:xfrm>
            <a:off x="730250" y="3048000"/>
            <a:ext cx="6413518" cy="2508250"/>
          </a:xfrm>
          <a:noFill/>
        </p:spPr>
        <p:txBody>
          <a:bodyPr lIns="92075" tIns="46038" rIns="92075" bIns="46038" anchor="ctr"/>
          <a:lstStyle/>
          <a:p>
            <a:pPr algn="ctr" eaLnBrk="1" hangingPunct="1">
              <a:lnSpc>
                <a:spcPct val="75000"/>
              </a:lnSpc>
            </a:pPr>
            <a:r>
              <a:rPr lang="en-GB" sz="3600" b="1" dirty="0" smtClean="0"/>
              <a:t>In this session, I’m </a:t>
            </a:r>
            <a:r>
              <a:rPr lang="en-GB" sz="3600" b="1" dirty="0"/>
              <a:t>going to </a:t>
            </a:r>
            <a:r>
              <a:rPr lang="en-GB" sz="3600" b="1" dirty="0" smtClean="0">
                <a:latin typeface="Calibri" panose="020F0502020204030204" pitchFamily="34" charset="0"/>
              </a:rPr>
              <a:t>get you engaged, by answering for me </a:t>
            </a:r>
            <a:r>
              <a:rPr lang="en-GB" sz="3600" b="1" dirty="0" smtClean="0"/>
              <a:t>six questions </a:t>
            </a:r>
            <a:r>
              <a:rPr lang="en-GB" sz="3600" b="1" dirty="0"/>
              <a:t>about how </a:t>
            </a:r>
            <a:r>
              <a:rPr lang="en-GB" sz="3600" b="1" i="1" dirty="0">
                <a:solidFill>
                  <a:srgbClr val="FF0000"/>
                </a:solidFill>
              </a:rPr>
              <a:t>you</a:t>
            </a:r>
            <a:r>
              <a:rPr lang="en-GB" sz="3600" b="1" dirty="0"/>
              <a:t> learn…</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a:lstStyle/>
          <a:p>
            <a:pPr eaLnBrk="1" hangingPunct="1"/>
            <a:r>
              <a:rPr lang="en-GB" dirty="0"/>
              <a:t>1: How do you learn well?</a:t>
            </a:r>
          </a:p>
        </p:txBody>
      </p:sp>
      <p:sp>
        <p:nvSpPr>
          <p:cNvPr id="38915" name="Rectangle 3"/>
          <p:cNvSpPr>
            <a:spLocks noGrp="1" noChangeArrowheads="1"/>
          </p:cNvSpPr>
          <p:nvPr>
            <p:ph idx="1"/>
          </p:nvPr>
        </p:nvSpPr>
        <p:spPr>
          <a:noFill/>
        </p:spPr>
        <p:txBody>
          <a:bodyPr/>
          <a:lstStyle/>
          <a:p>
            <a:pPr eaLnBrk="1" hangingPunct="1">
              <a:lnSpc>
                <a:spcPct val="100000"/>
              </a:lnSpc>
              <a:spcBef>
                <a:spcPct val="30000"/>
              </a:spcBef>
            </a:pPr>
            <a:r>
              <a:rPr lang="en-GB" sz="3600" dirty="0"/>
              <a:t>Think </a:t>
            </a:r>
            <a:r>
              <a:rPr lang="en-GB" sz="3600" dirty="0" smtClean="0"/>
              <a:t>of </a:t>
            </a:r>
            <a:r>
              <a:rPr lang="en-GB" sz="3600" dirty="0"/>
              <a:t>something that you’re good at, something that you know you do well.</a:t>
            </a:r>
          </a:p>
          <a:p>
            <a:pPr eaLnBrk="1" hangingPunct="1">
              <a:lnSpc>
                <a:spcPct val="100000"/>
              </a:lnSpc>
              <a:spcBef>
                <a:spcPct val="30000"/>
              </a:spcBef>
            </a:pPr>
            <a:r>
              <a:rPr lang="en-GB" sz="3600" dirty="0">
                <a:solidFill>
                  <a:srgbClr val="FF0000"/>
                </a:solidFill>
              </a:rPr>
              <a:t>How did you become good at it?  </a:t>
            </a:r>
            <a:endParaRPr lang="en-GB" sz="3600" dirty="0"/>
          </a:p>
        </p:txBody>
      </p:sp>
      <p:sp>
        <p:nvSpPr>
          <p:cNvPr id="4813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dirty="0"/>
              <a:t>Most people’s views...</a:t>
            </a:r>
          </a:p>
        </p:txBody>
      </p:sp>
      <p:sp>
        <p:nvSpPr>
          <p:cNvPr id="40963" name="Rectangle 3"/>
          <p:cNvSpPr>
            <a:spLocks noChangeArrowheads="1"/>
          </p:cNvSpPr>
          <p:nvPr/>
        </p:nvSpPr>
        <p:spPr bwMode="auto">
          <a:xfrm>
            <a:off x="755650" y="1196975"/>
            <a:ext cx="7861300" cy="3368675"/>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practice</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trial and error</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having a go</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repetition</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experimenting</a:t>
            </a:r>
          </a:p>
        </p:txBody>
      </p:sp>
      <p:sp>
        <p:nvSpPr>
          <p:cNvPr id="4915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a:lstStyle/>
          <a:p>
            <a:pPr eaLnBrk="1" hangingPunct="1"/>
            <a:r>
              <a:rPr lang="en-GB" b="1" dirty="0"/>
              <a:t>2: What makes </a:t>
            </a:r>
            <a:r>
              <a:rPr lang="en-GB" b="1" dirty="0">
                <a:solidFill>
                  <a:srgbClr val="FF0000"/>
                </a:solidFill>
              </a:rPr>
              <a:t>you</a:t>
            </a:r>
            <a:r>
              <a:rPr lang="en-GB" b="1" dirty="0"/>
              <a:t> feel good?</a:t>
            </a:r>
          </a:p>
        </p:txBody>
      </p:sp>
      <p:sp>
        <p:nvSpPr>
          <p:cNvPr id="51203" name="Rectangle 3"/>
          <p:cNvSpPr>
            <a:spLocks noGrp="1" noChangeArrowheads="1"/>
          </p:cNvSpPr>
          <p:nvPr>
            <p:ph idx="1"/>
          </p:nvPr>
        </p:nvSpPr>
        <p:spPr>
          <a:noFill/>
        </p:spPr>
        <p:txBody>
          <a:bodyPr/>
          <a:lstStyle/>
          <a:p>
            <a:pPr eaLnBrk="1" hangingPunct="1"/>
            <a:r>
              <a:rPr lang="en-GB" sz="3600" dirty="0"/>
              <a:t>Think of something about yourself that you </a:t>
            </a:r>
            <a:r>
              <a:rPr lang="en-GB" sz="3600" dirty="0">
                <a:solidFill>
                  <a:srgbClr val="FF0000"/>
                </a:solidFill>
              </a:rPr>
              <a:t>feel</a:t>
            </a:r>
            <a:r>
              <a:rPr lang="en-GB" sz="3600" dirty="0"/>
              <a:t> good about.</a:t>
            </a:r>
          </a:p>
          <a:p>
            <a:pPr eaLnBrk="1" hangingPunct="1"/>
            <a:r>
              <a:rPr lang="en-GB" sz="3600" dirty="0"/>
              <a:t>How can you justify feeling good about this? </a:t>
            </a:r>
            <a:r>
              <a:rPr lang="en-GB" sz="3600" dirty="0">
                <a:solidFill>
                  <a:srgbClr val="CC0000"/>
                </a:solidFill>
              </a:rPr>
              <a:t>What’s your evidence to support this feeling?</a:t>
            </a:r>
            <a:r>
              <a:rPr lang="en-GB" sz="3600" dirty="0"/>
              <a:t> </a:t>
            </a:r>
          </a:p>
        </p:txBody>
      </p:sp>
      <p:sp>
        <p:nvSpPr>
          <p:cNvPr id="5325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a:lnSpc>
                <a:spcPct val="85000"/>
              </a:lnSpc>
            </a:pPr>
            <a:r>
              <a:rPr lang="en-US" sz="3600" b="1">
                <a:solidFill>
                  <a:srgbClr val="008000"/>
                </a:solidFill>
                <a:latin typeface="Verdana" pitchFamily="34" charset="0"/>
              </a:rPr>
              <a:t>Most people’s views...</a:t>
            </a:r>
          </a:p>
        </p:txBody>
      </p:sp>
      <p:sp>
        <p:nvSpPr>
          <p:cNvPr id="53251" name="Rectangle 3"/>
          <p:cNvSpPr>
            <a:spLocks noChangeArrowheads="1"/>
          </p:cNvSpPr>
          <p:nvPr/>
        </p:nvSpPr>
        <p:spPr bwMode="auto">
          <a:xfrm>
            <a:off x="755650" y="1341438"/>
            <a:ext cx="7861300" cy="3224212"/>
          </a:xfrm>
          <a:prstGeom prst="rect">
            <a:avLst/>
          </a:prstGeom>
          <a:noFill/>
          <a:ln w="12700" algn="ctr">
            <a:noFill/>
            <a:miter lim="800000"/>
            <a:headEnd/>
            <a:tailEnd/>
          </a:ln>
        </p:spPr>
        <p:txBody>
          <a:bodyPr lIns="92075" tIns="46038" rIns="92075" bIns="46038"/>
          <a:lstStyle/>
          <a:p>
            <a:pPr marL="900113" indent="-900113" eaLnBrk="0" hangingPunct="0">
              <a:lnSpc>
                <a:spcPct val="90000"/>
              </a:lnSpc>
              <a:spcBef>
                <a:spcPct val="30000"/>
              </a:spcBef>
              <a:buClr>
                <a:srgbClr val="FF3399"/>
              </a:buClr>
              <a:buFont typeface="Monotype Sorts" pitchFamily="2" charset="2"/>
              <a:buChar char="]"/>
            </a:pPr>
            <a:r>
              <a:rPr lang="en-US" b="1">
                <a:solidFill>
                  <a:srgbClr val="000000"/>
                </a:solidFill>
                <a:latin typeface="Tahoma" pitchFamily="34" charset="0"/>
              </a:rPr>
              <a:t>feedback</a:t>
            </a:r>
          </a:p>
          <a:p>
            <a:pPr marL="900113" indent="-900113" eaLnBrk="0" hangingPunct="0">
              <a:lnSpc>
                <a:spcPct val="90000"/>
              </a:lnSpc>
              <a:spcBef>
                <a:spcPct val="30000"/>
              </a:spcBef>
              <a:buClr>
                <a:srgbClr val="FF3399"/>
              </a:buClr>
              <a:buFont typeface="Monotype Sorts" pitchFamily="2" charset="2"/>
              <a:buChar char="]"/>
            </a:pPr>
            <a:r>
              <a:rPr lang="en-US" b="1">
                <a:solidFill>
                  <a:srgbClr val="000000"/>
                </a:solidFill>
                <a:latin typeface="Tahoma" pitchFamily="34" charset="0"/>
              </a:rPr>
              <a:t>other people’s reactions</a:t>
            </a:r>
          </a:p>
          <a:p>
            <a:pPr marL="900113" indent="-900113" eaLnBrk="0" hangingPunct="0">
              <a:lnSpc>
                <a:spcPct val="90000"/>
              </a:lnSpc>
              <a:spcBef>
                <a:spcPct val="30000"/>
              </a:spcBef>
              <a:buClr>
                <a:srgbClr val="FF3399"/>
              </a:buClr>
              <a:buFont typeface="Monotype Sorts" pitchFamily="2" charset="2"/>
              <a:buChar char="]"/>
            </a:pPr>
            <a:r>
              <a:rPr lang="en-US" b="1">
                <a:solidFill>
                  <a:srgbClr val="000000"/>
                </a:solidFill>
                <a:latin typeface="Tahoma" pitchFamily="34" charset="0"/>
              </a:rPr>
              <a:t>praise</a:t>
            </a:r>
          </a:p>
          <a:p>
            <a:pPr marL="900113" indent="-900113" eaLnBrk="0" hangingPunct="0">
              <a:lnSpc>
                <a:spcPct val="90000"/>
              </a:lnSpc>
              <a:spcBef>
                <a:spcPct val="30000"/>
              </a:spcBef>
              <a:buClr>
                <a:srgbClr val="FF3399"/>
              </a:buClr>
              <a:buFont typeface="Monotype Sorts" pitchFamily="2" charset="2"/>
              <a:buChar char="]"/>
            </a:pPr>
            <a:r>
              <a:rPr lang="en-US" b="1">
                <a:solidFill>
                  <a:srgbClr val="000000"/>
                </a:solidFill>
                <a:latin typeface="Tahoma" pitchFamily="34" charset="0"/>
              </a:rPr>
              <a:t>gaining confidence</a:t>
            </a:r>
          </a:p>
          <a:p>
            <a:pPr marL="900113" indent="-900113" eaLnBrk="0" hangingPunct="0">
              <a:lnSpc>
                <a:spcPct val="90000"/>
              </a:lnSpc>
              <a:spcBef>
                <a:spcPct val="30000"/>
              </a:spcBef>
              <a:buClr>
                <a:srgbClr val="FF3399"/>
              </a:buClr>
              <a:buFont typeface="Monotype Sorts" pitchFamily="2" charset="2"/>
              <a:buChar char="]"/>
            </a:pPr>
            <a:r>
              <a:rPr lang="en-US" b="1">
                <a:solidFill>
                  <a:srgbClr val="000000"/>
                </a:solidFill>
                <a:latin typeface="Tahoma" pitchFamily="34" charset="0"/>
              </a:rPr>
              <a:t>seeing the results</a:t>
            </a:r>
          </a:p>
        </p:txBody>
      </p:sp>
      <p:sp>
        <p:nvSpPr>
          <p:cNvPr id="54276"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smtClean="0">
                <a:solidFill>
                  <a:srgbClr val="006600"/>
                </a:solidFill>
              </a:rPr>
              <a:t>Feedback is like fish.</a:t>
            </a:r>
          </a:p>
          <a:p>
            <a:pPr eaLnBrk="1" hangingPunct="1">
              <a:buFont typeface="Wingdings" pitchFamily="2" charset="2"/>
              <a:buNone/>
              <a:defRPr/>
            </a:pPr>
            <a:r>
              <a:rPr lang="en-GB" dirty="0" smtClean="0">
                <a:solidFill>
                  <a:srgbClr val="006600"/>
                </a:solidFill>
              </a:rPr>
              <a:t>If it is not used quickly, it becomes useless.</a:t>
            </a:r>
          </a:p>
          <a:p>
            <a:pPr eaLnBrk="1" hangingPunct="1">
              <a:buFont typeface="Wingdings" pitchFamily="2" charset="2"/>
              <a:buNone/>
              <a:defRPr/>
            </a:pPr>
            <a:r>
              <a:rPr lang="en-GB" dirty="0" smtClean="0">
                <a:solidFill>
                  <a:srgbClr val="006600"/>
                </a:solidFill>
              </a:rPr>
              <a:t>	(Sally Brown).</a:t>
            </a:r>
          </a:p>
          <a:p>
            <a:pPr eaLnBrk="1" hangingPunct="1">
              <a:buFont typeface="Wingdings" pitchFamily="2" charset="2"/>
              <a:buNone/>
              <a:defRPr/>
            </a:pPr>
            <a:r>
              <a:rPr lang="en-GB" dirty="0" smtClean="0">
                <a:solidFill>
                  <a:srgbClr val="0000CC"/>
                </a:solidFill>
              </a:rPr>
              <a:t>Give a man a fish,</a:t>
            </a:r>
          </a:p>
          <a:p>
            <a:pPr eaLnBrk="1" hangingPunct="1">
              <a:buFont typeface="Wingdings" pitchFamily="2" charset="2"/>
              <a:buNone/>
              <a:defRPr/>
            </a:pPr>
            <a:r>
              <a:rPr lang="en-GB" dirty="0" smtClean="0">
                <a:solidFill>
                  <a:srgbClr val="0000CC"/>
                </a:solidFill>
              </a:rPr>
              <a:t>Feed him for a day.</a:t>
            </a:r>
          </a:p>
          <a:p>
            <a:pPr eaLnBrk="1" hangingPunct="1">
              <a:buFont typeface="Wingdings" pitchFamily="2" charset="2"/>
              <a:buNone/>
              <a:defRPr/>
            </a:pPr>
            <a:r>
              <a:rPr lang="en-GB" dirty="0" smtClean="0">
                <a:solidFill>
                  <a:srgbClr val="0000CC"/>
                </a:solidFill>
              </a:rPr>
              <a:t>Teach a man to fish,</a:t>
            </a:r>
          </a:p>
          <a:p>
            <a:pPr eaLnBrk="1" hangingPunct="1">
              <a:buFont typeface="Wingdings" pitchFamily="2" charset="2"/>
              <a:buNone/>
              <a:defRPr/>
            </a:pPr>
            <a:r>
              <a:rPr lang="en-GB" dirty="0" smtClean="0">
                <a:solidFill>
                  <a:srgbClr val="0000CC"/>
                </a:solidFill>
              </a:rPr>
              <a:t>Feed him for a lifetime.</a:t>
            </a:r>
          </a:p>
          <a:p>
            <a:pPr eaLnBrk="1" hangingPunct="1">
              <a:buFont typeface="Wingdings" pitchFamily="2" charset="2"/>
              <a:buNone/>
              <a:defRPr/>
            </a:pPr>
            <a:r>
              <a:rPr lang="en-GB" dirty="0" smtClean="0">
                <a:solidFill>
                  <a:srgbClr val="0000CC"/>
                </a:solidFill>
              </a:rPr>
              <a:t>	</a:t>
            </a:r>
            <a:r>
              <a:rPr lang="en-GB" kern="1200" dirty="0" smtClean="0">
                <a:solidFill>
                  <a:srgbClr val="0000CC"/>
                </a:solidFill>
              </a:rPr>
              <a:t>(Maimonides: 1135-1204)</a:t>
            </a:r>
          </a:p>
          <a:p>
            <a:pPr eaLnBrk="1" hangingPunct="1">
              <a:buFont typeface="Wingdings" pitchFamily="2" charset="2"/>
              <a:buNone/>
              <a:defRPr/>
            </a:pPr>
            <a:endParaRPr lang="en-GB" dirty="0" smtClean="0">
              <a:solidFill>
                <a:srgbClr val="0000CC"/>
              </a:solidFill>
            </a:endParaRPr>
          </a:p>
        </p:txBody>
      </p:sp>
      <p:sp>
        <p:nvSpPr>
          <p:cNvPr id="5" name="AutoShape 88">
            <a:hlinkClick r:id="rId3" action="ppaction://hlinkpres?slideindex=1&amp;slidetitle=" highlightClick="1"/>
          </p:cNvPr>
          <p:cNvSpPr>
            <a:spLocks noChangeArrowheads="1"/>
          </p:cNvSpPr>
          <p:nvPr/>
        </p:nvSpPr>
        <p:spPr bwMode="auto">
          <a:xfrm>
            <a:off x="7956550" y="809625"/>
            <a:ext cx="877888" cy="708025"/>
          </a:xfrm>
          <a:prstGeom prst="actionButtonMovie">
            <a:avLst/>
          </a:prstGeom>
          <a:gradFill rotWithShape="0">
            <a:gsLst>
              <a:gs pos="0">
                <a:srgbClr val="FF8200"/>
              </a:gs>
              <a:gs pos="10001">
                <a:srgbClr val="FF0000"/>
              </a:gs>
              <a:gs pos="35001">
                <a:srgbClr val="BA0066"/>
              </a:gs>
              <a:gs pos="70000">
                <a:srgbClr val="66008F"/>
              </a:gs>
              <a:gs pos="100000">
                <a:srgbClr val="000082"/>
              </a:gs>
            </a:gsLst>
            <a:path path="rect">
              <a:fillToRect l="50000" t="50000" r="50000" b="50000"/>
            </a:path>
          </a:gradFill>
          <a:ln w="12700">
            <a:noFill/>
            <a:miter lim="800000"/>
            <a:headEnd/>
            <a:tailEnd/>
          </a:ln>
        </p:spPr>
        <p:txBody>
          <a:bodyPr wrap="none" anchor="ctr">
            <a:spAutoFit/>
          </a:bodyPr>
          <a:lstStyle/>
          <a:p>
            <a:pPr eaLnBrk="0" hangingPunct="0"/>
            <a:r>
              <a:rPr lang="en-GB" b="1" smtClean="0">
                <a:solidFill>
                  <a:srgbClr val="FF0000"/>
                </a:solidFill>
              </a:rPr>
              <a:t>ice</a:t>
            </a:r>
          </a:p>
        </p:txBody>
      </p:sp>
      <p:sp>
        <p:nvSpPr>
          <p:cNvPr id="6" name="TextBox 5"/>
          <p:cNvSpPr txBox="1">
            <a:spLocks noChangeArrowheads="1"/>
          </p:cNvSpPr>
          <p:nvPr/>
        </p:nvSpPr>
        <p:spPr bwMode="auto">
          <a:xfrm>
            <a:off x="395288" y="4941210"/>
            <a:ext cx="8748712" cy="1077913"/>
          </a:xfrm>
          <a:prstGeom prst="rect">
            <a:avLst/>
          </a:prstGeom>
          <a:solidFill>
            <a:schemeClr val="bg1"/>
          </a:solidFill>
          <a:ln w="9525">
            <a:noFill/>
            <a:miter lim="800000"/>
            <a:headEnd/>
            <a:tailEnd/>
          </a:ln>
        </p:spPr>
        <p:txBody>
          <a:bodyPr>
            <a:spAutoFit/>
          </a:bodyPr>
          <a:lstStyle/>
          <a:p>
            <a:pPr eaLnBrk="0" hangingPunct="0"/>
            <a:r>
              <a:rPr lang="en-GB" sz="3200" b="1" dirty="0" smtClean="0">
                <a:solidFill>
                  <a:srgbClr val="0000CC"/>
                </a:solidFill>
                <a:latin typeface="Arial" charset="0"/>
              </a:rPr>
              <a:t>And he’ll learn to drink beer in boats</a:t>
            </a:r>
          </a:p>
          <a:p>
            <a:pPr eaLnBrk="0" hangingPunct="0"/>
            <a:r>
              <a:rPr lang="en-GB" sz="3200" b="1" dirty="0" smtClean="0">
                <a:solidFill>
                  <a:srgbClr val="0000CC"/>
                </a:solidFill>
                <a:latin typeface="Arial"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pic>
        <p:nvPicPr>
          <p:cNvPr id="5128" name="Picture 9" descr="newsally.jpg"/>
          <p:cNvPicPr>
            <a:picLocks noChangeAspect="1"/>
          </p:cNvPicPr>
          <p:nvPr/>
        </p:nvPicPr>
        <p:blipFill>
          <a:blip r:embed="rId4" cstate="print"/>
          <a:srcRect/>
          <a:stretch>
            <a:fillRect/>
          </a:stretch>
        </p:blipFill>
        <p:spPr bwMode="auto">
          <a:xfrm>
            <a:off x="7227005" y="1772770"/>
            <a:ext cx="1916995" cy="3045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5" grpId="0" animBg="1"/>
      <p:bldP spid="6" grpId="0" build="p"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dirty="0"/>
              <a:t>3: What can go wrong?</a:t>
            </a:r>
          </a:p>
        </p:txBody>
      </p:sp>
      <p:sp>
        <p:nvSpPr>
          <p:cNvPr id="55299" name="Rectangle 3"/>
          <p:cNvSpPr>
            <a:spLocks noGrp="1" noChangeArrowheads="1"/>
          </p:cNvSpPr>
          <p:nvPr>
            <p:ph idx="1"/>
          </p:nvPr>
        </p:nvSpPr>
        <p:spPr>
          <a:noFill/>
        </p:spPr>
        <p:txBody>
          <a:bodyPr/>
          <a:lstStyle/>
          <a:p>
            <a:pPr eaLnBrk="1" hangingPunct="1"/>
            <a:r>
              <a:rPr lang="en-GB" sz="3600" dirty="0"/>
              <a:t>Think of something that you’re not good at, perhaps as a result of a bad learning experience.</a:t>
            </a:r>
          </a:p>
          <a:p>
            <a:pPr eaLnBrk="1" hangingPunct="1"/>
            <a:r>
              <a:rPr lang="en-GB" sz="3600" dirty="0">
                <a:solidFill>
                  <a:srgbClr val="FF0000"/>
                </a:solidFill>
              </a:rPr>
              <a:t>What went wrong, and whose (if anyone’s) fault it may have been?    </a:t>
            </a:r>
            <a:endParaRPr lang="en-GB" sz="3600" dirty="0"/>
          </a:p>
        </p:txBody>
      </p:sp>
      <p:sp>
        <p:nvSpPr>
          <p:cNvPr id="5632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p:spPr>
        <p:txBody>
          <a:bodyPr/>
          <a:lstStyle/>
          <a:p>
            <a:pPr eaLnBrk="1" hangingPunct="1"/>
            <a:r>
              <a:rPr lang="en-GB" b="1" dirty="0"/>
              <a:t>4: And if there isn’t a ‘want’?</a:t>
            </a:r>
          </a:p>
        </p:txBody>
      </p:sp>
      <p:sp>
        <p:nvSpPr>
          <p:cNvPr id="59395" name="Rectangle 3"/>
          <p:cNvSpPr>
            <a:spLocks noGrp="1" noChangeArrowheads="1"/>
          </p:cNvSpPr>
          <p:nvPr>
            <p:ph idx="1"/>
          </p:nvPr>
        </p:nvSpPr>
        <p:spPr>
          <a:noFill/>
        </p:spPr>
        <p:txBody>
          <a:bodyPr/>
          <a:lstStyle/>
          <a:p>
            <a:pPr eaLnBrk="1" hangingPunct="1"/>
            <a:r>
              <a:rPr lang="en-GB" sz="3600" dirty="0"/>
              <a:t>Think of something that you did learn successfully, but at the time you didn’t </a:t>
            </a:r>
            <a:r>
              <a:rPr lang="en-GB" sz="3600" dirty="0">
                <a:solidFill>
                  <a:srgbClr val="FF0000"/>
                </a:solidFill>
              </a:rPr>
              <a:t>want</a:t>
            </a:r>
            <a:r>
              <a:rPr lang="en-GB" sz="3600" dirty="0"/>
              <a:t> to learn it.</a:t>
            </a:r>
          </a:p>
          <a:p>
            <a:pPr eaLnBrk="1" hangingPunct="1"/>
            <a:r>
              <a:rPr lang="en-GB" sz="3600" dirty="0">
                <a:solidFill>
                  <a:srgbClr val="FF0000"/>
                </a:solidFill>
              </a:rPr>
              <a:t>What kept you going</a:t>
            </a:r>
            <a:r>
              <a:rPr lang="en-GB" sz="3600" dirty="0"/>
              <a:t>, so that you did indeed succeed in learning it?   </a:t>
            </a:r>
          </a:p>
        </p:txBody>
      </p:sp>
      <p:sp>
        <p:nvSpPr>
          <p:cNvPr id="6042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IMG_9025.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21507" name="Title 3"/>
          <p:cNvSpPr txBox="1">
            <a:spLocks/>
          </p:cNvSpPr>
          <p:nvPr/>
        </p:nvSpPr>
        <p:spPr bwMode="auto">
          <a:xfrm>
            <a:off x="0" y="-76200"/>
            <a:ext cx="9144000" cy="914400"/>
          </a:xfrm>
          <a:prstGeom prst="rect">
            <a:avLst/>
          </a:prstGeom>
          <a:solidFill>
            <a:schemeClr val="bg1"/>
          </a:solidFill>
          <a:ln w="9525">
            <a:noFill/>
            <a:miter lim="800000"/>
            <a:headEnd/>
            <a:tailEnd/>
          </a:ln>
        </p:spPr>
        <p:txBody>
          <a:bodyPr/>
          <a:lstStyle/>
          <a:p>
            <a:pPr algn="ctr"/>
            <a:r>
              <a:rPr lang="en-GB" b="1" dirty="0">
                <a:solidFill>
                  <a:srgbClr val="66FF66"/>
                </a:solidFill>
                <a:latin typeface="Calibri" pitchFamily="34" charset="0"/>
                <a:cs typeface="Arial" charset="0"/>
              </a:rPr>
              <a:t>Do these students look engaged?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a:lnSpc>
                <a:spcPct val="85000"/>
              </a:lnSpc>
            </a:pPr>
            <a:r>
              <a:rPr lang="en-US" sz="3600" b="1">
                <a:solidFill>
                  <a:srgbClr val="008000"/>
                </a:solidFill>
                <a:latin typeface="Verdana" pitchFamily="34" charset="0"/>
              </a:rPr>
              <a:t>Most people’s views...</a:t>
            </a:r>
          </a:p>
        </p:txBody>
      </p:sp>
      <p:sp>
        <p:nvSpPr>
          <p:cNvPr id="61443" name="Rectangle 3"/>
          <p:cNvSpPr>
            <a:spLocks noChangeArrowheads="1"/>
          </p:cNvSpPr>
          <p:nvPr/>
        </p:nvSpPr>
        <p:spPr bwMode="auto">
          <a:xfrm>
            <a:off x="755650" y="1268413"/>
            <a:ext cx="7861300" cy="4395787"/>
          </a:xfrm>
          <a:prstGeom prst="rect">
            <a:avLst/>
          </a:prstGeom>
          <a:noFill/>
          <a:ln w="12700">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a:solidFill>
                  <a:srgbClr val="000000"/>
                </a:solidFill>
                <a:latin typeface="Tahoma" pitchFamily="34" charset="0"/>
              </a:rPr>
              <a:t>strong support and encouragement</a:t>
            </a:r>
          </a:p>
          <a:p>
            <a:pPr marL="749300" indent="-749300" eaLnBrk="0" hangingPunct="0">
              <a:lnSpc>
                <a:spcPct val="90000"/>
              </a:lnSpc>
              <a:spcBef>
                <a:spcPct val="30000"/>
              </a:spcBef>
              <a:buClr>
                <a:srgbClr val="FF3399"/>
              </a:buClr>
              <a:buFont typeface="Monotype Sorts" pitchFamily="2" charset="2"/>
              <a:buChar char="]"/>
            </a:pPr>
            <a:r>
              <a:rPr lang="en-US" b="1">
                <a:solidFill>
                  <a:srgbClr val="000000"/>
                </a:solidFill>
                <a:latin typeface="Tahoma" pitchFamily="34" charset="0"/>
              </a:rPr>
              <a:t>did not want to be seen </a:t>
            </a:r>
            <a:r>
              <a:rPr lang="en-US" b="1" i="1">
                <a:solidFill>
                  <a:srgbClr val="000000"/>
                </a:solidFill>
                <a:latin typeface="Tahoma" pitchFamily="34" charset="0"/>
              </a:rPr>
              <a:t>not</a:t>
            </a:r>
            <a:r>
              <a:rPr lang="en-US" b="1">
                <a:solidFill>
                  <a:srgbClr val="000000"/>
                </a:solidFill>
                <a:latin typeface="Tahoma" pitchFamily="34" charset="0"/>
              </a:rPr>
              <a:t> able to do it</a:t>
            </a:r>
          </a:p>
          <a:p>
            <a:pPr marL="749300" indent="-749300" eaLnBrk="0" hangingPunct="0">
              <a:lnSpc>
                <a:spcPct val="90000"/>
              </a:lnSpc>
              <a:spcBef>
                <a:spcPct val="30000"/>
              </a:spcBef>
              <a:buClr>
                <a:srgbClr val="FF3399"/>
              </a:buClr>
              <a:buFont typeface="Monotype Sorts" pitchFamily="2" charset="2"/>
              <a:buChar char="]"/>
            </a:pPr>
            <a:r>
              <a:rPr lang="en-US" b="1">
                <a:solidFill>
                  <a:srgbClr val="000000"/>
                </a:solidFill>
                <a:latin typeface="Tahoma" pitchFamily="34" charset="0"/>
              </a:rPr>
              <a:t>needed to do it for what I wanted next</a:t>
            </a:r>
          </a:p>
        </p:txBody>
      </p:sp>
      <p:sp>
        <p:nvSpPr>
          <p:cNvPr id="6144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a:lstStyle/>
          <a:p>
            <a:pPr eaLnBrk="1" hangingPunct="1"/>
            <a:r>
              <a:rPr lang="en-GB" b="1" dirty="0"/>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4400" dirty="0"/>
              <a:t>learning by </a:t>
            </a:r>
            <a:r>
              <a:rPr lang="en-GB" sz="4400" dirty="0">
                <a:solidFill>
                  <a:srgbClr val="FF0000"/>
                </a:solidFill>
              </a:rPr>
              <a:t>doing</a:t>
            </a:r>
          </a:p>
          <a:p>
            <a:pPr eaLnBrk="1" hangingPunct="1">
              <a:lnSpc>
                <a:spcPct val="100000"/>
              </a:lnSpc>
            </a:pPr>
            <a:r>
              <a:rPr lang="en-GB" sz="4400" dirty="0"/>
              <a:t>learning from </a:t>
            </a:r>
            <a:r>
              <a:rPr lang="en-GB" sz="4400" dirty="0">
                <a:solidFill>
                  <a:srgbClr val="FF0000"/>
                </a:solidFill>
              </a:rPr>
              <a:t>feedback</a:t>
            </a:r>
          </a:p>
          <a:p>
            <a:pPr eaLnBrk="1" hangingPunct="1">
              <a:lnSpc>
                <a:spcPct val="100000"/>
              </a:lnSpc>
            </a:pPr>
            <a:r>
              <a:rPr lang="en-GB" sz="4400" dirty="0">
                <a:solidFill>
                  <a:srgbClr val="FF0000"/>
                </a:solidFill>
              </a:rPr>
              <a:t>wanting</a:t>
            </a:r>
            <a:r>
              <a:rPr lang="en-GB" sz="4400" dirty="0"/>
              <a:t> to learn</a:t>
            </a:r>
          </a:p>
          <a:p>
            <a:pPr eaLnBrk="1" hangingPunct="1">
              <a:lnSpc>
                <a:spcPct val="100000"/>
              </a:lnSpc>
            </a:pPr>
            <a:r>
              <a:rPr lang="en-GB" sz="4400" dirty="0">
                <a:solidFill>
                  <a:srgbClr val="FF0000"/>
                </a:solidFill>
              </a:rPr>
              <a:t>needing</a:t>
            </a:r>
            <a:r>
              <a:rPr lang="en-GB" sz="4400" dirty="0"/>
              <a:t> to learn</a:t>
            </a:r>
          </a:p>
          <a:p>
            <a:pPr eaLnBrk="1" hangingPunct="1">
              <a:lnSpc>
                <a:spcPct val="100000"/>
              </a:lnSpc>
            </a:pPr>
            <a:r>
              <a:rPr lang="en-GB" sz="4400" dirty="0">
                <a:solidFill>
                  <a:srgbClr val="FF0000"/>
                </a:solidFill>
              </a:rPr>
              <a:t>...</a:t>
            </a:r>
            <a:endParaRPr lang="en-GB" sz="44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defRPr/>
            </a:pPr>
            <a:r>
              <a:rPr lang="en-GB" b="1" kern="0" dirty="0">
                <a:solidFill>
                  <a:srgbClr val="008000"/>
                </a:solidFill>
                <a:latin typeface="Arial Rounded MT Bold"/>
                <a:cs typeface="Arial"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b="1" kern="0" dirty="0">
                <a:solidFill>
                  <a:srgbClr val="660066"/>
                </a:solidFill>
                <a:latin typeface="Arial"/>
                <a:cs typeface="Arial" pitchFamily="34" charset="0"/>
              </a:rPr>
              <a:t>learning by </a:t>
            </a:r>
            <a:r>
              <a:rPr lang="en-GB" b="1" kern="0" dirty="0">
                <a:solidFill>
                  <a:srgbClr val="FF0000"/>
                </a:solidFill>
                <a:latin typeface="Arial"/>
                <a:cs typeface="Arial" pitchFamily="34" charset="0"/>
              </a:rPr>
              <a:t>doing</a:t>
            </a:r>
          </a:p>
          <a:p>
            <a:pPr marL="533400" indent="-533400">
              <a:spcBef>
                <a:spcPct val="35000"/>
              </a:spcBef>
              <a:buClr>
                <a:srgbClr val="009900"/>
              </a:buClr>
              <a:buFont typeface="Wingdings" pitchFamily="2" charset="2"/>
              <a:buChar char="v"/>
              <a:defRPr/>
            </a:pPr>
            <a:r>
              <a:rPr lang="en-GB" b="1" kern="0" dirty="0">
                <a:solidFill>
                  <a:srgbClr val="660066"/>
                </a:solidFill>
                <a:latin typeface="Arial"/>
                <a:cs typeface="Arial" pitchFamily="34" charset="0"/>
              </a:rPr>
              <a:t>learning from </a:t>
            </a:r>
            <a:r>
              <a:rPr lang="en-GB" b="1" kern="0" dirty="0">
                <a:solidFill>
                  <a:srgbClr val="FF0000"/>
                </a:solidFill>
                <a:latin typeface="Arial"/>
                <a:cs typeface="Arial" pitchFamily="34" charset="0"/>
              </a:rPr>
              <a:t>feedback</a:t>
            </a:r>
          </a:p>
          <a:p>
            <a:pPr marL="533400" indent="-533400">
              <a:spcBef>
                <a:spcPct val="35000"/>
              </a:spcBef>
              <a:buClr>
                <a:srgbClr val="009900"/>
              </a:buClr>
              <a:buFont typeface="Wingdings" pitchFamily="2" charset="2"/>
              <a:buChar char="v"/>
              <a:defRPr/>
            </a:pPr>
            <a:r>
              <a:rPr lang="en-GB" b="1" kern="0" dirty="0">
                <a:solidFill>
                  <a:srgbClr val="FF0000"/>
                </a:solidFill>
                <a:latin typeface="Arial"/>
                <a:cs typeface="Arial" pitchFamily="34" charset="0"/>
              </a:rPr>
              <a:t>wanting</a:t>
            </a:r>
            <a:r>
              <a:rPr lang="en-GB" b="1" kern="0" dirty="0">
                <a:solidFill>
                  <a:srgbClr val="660066"/>
                </a:solidFill>
                <a:latin typeface="Arial"/>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Arial"/>
                <a:cs typeface="Arial" pitchFamily="34" charset="0"/>
              </a:rPr>
              <a:t>needing</a:t>
            </a:r>
            <a:r>
              <a:rPr lang="en-GB" b="1" kern="0" dirty="0">
                <a:solidFill>
                  <a:srgbClr val="660066"/>
                </a:solidFill>
                <a:latin typeface="Arial"/>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Arial"/>
                <a:cs typeface="Arial" pitchFamily="34" charset="0"/>
              </a:rPr>
              <a:t>making</a:t>
            </a:r>
            <a:r>
              <a:rPr lang="en-GB" b="1" kern="0" dirty="0">
                <a:solidFill>
                  <a:srgbClr val="660066"/>
                </a:solidFill>
                <a:latin typeface="Arial"/>
                <a:cs typeface="Arial" pitchFamily="34" charset="0"/>
              </a:rPr>
              <a:t> </a:t>
            </a:r>
            <a:r>
              <a:rPr lang="en-GB" b="1" kern="0" dirty="0">
                <a:solidFill>
                  <a:srgbClr val="FF0000"/>
                </a:solidFill>
                <a:latin typeface="Arial"/>
                <a:cs typeface="Arial" pitchFamily="34" charset="0"/>
              </a:rPr>
              <a:t>sense</a:t>
            </a:r>
            <a:r>
              <a:rPr lang="en-GB" b="1" kern="0" dirty="0">
                <a:solidFill>
                  <a:srgbClr val="660066"/>
                </a:solidFill>
                <a:latin typeface="Arial"/>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a:lstStyle/>
          <a:p>
            <a:pPr eaLnBrk="1" hangingPunct="1"/>
            <a:r>
              <a:rPr lang="en-US" b="1" dirty="0"/>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FF0000"/>
                </a:solidFill>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Question 5</a:t>
            </a:r>
            <a:endParaRPr lang="en-GB" b="1" dirty="0"/>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a:t>
            </a:r>
            <a:r>
              <a:rPr lang="en-GB" sz="3200" dirty="0" smtClean="0">
                <a:solidFill>
                  <a:schemeClr val="bg2">
                    <a:lumMod val="75000"/>
                  </a:schemeClr>
                </a:solidFill>
              </a:rPr>
              <a:t>touch left ear</a:t>
            </a:r>
            <a:endParaRPr lang="en-GB" sz="3200" dirty="0">
              <a:solidFill>
                <a:schemeClr val="bg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2 RUN Leeds Met Live-74.jpg"/>
          <p:cNvPicPr>
            <a:picLocks noChangeAspect="1"/>
          </p:cNvPicPr>
          <p:nvPr/>
        </p:nvPicPr>
        <p:blipFill>
          <a:blip r:embed="rId3" cstate="email"/>
          <a:srcRect/>
          <a:stretch>
            <a:fillRect/>
          </a:stretch>
        </p:blipFill>
        <p:spPr bwMode="auto">
          <a:xfrm>
            <a:off x="571500" y="762000"/>
            <a:ext cx="8001000" cy="5334000"/>
          </a:xfrm>
          <a:prstGeom prst="rect">
            <a:avLst/>
          </a:prstGeom>
          <a:noFill/>
          <a:ln w="9525">
            <a:noFill/>
            <a:miter lim="800000"/>
            <a:headEnd/>
            <a:tailEnd/>
          </a:ln>
        </p:spPr>
      </p:pic>
      <p:sp>
        <p:nvSpPr>
          <p:cNvPr id="4" name="Title 3"/>
          <p:cNvSpPr txBox="1">
            <a:spLocks/>
          </p:cNvSpPr>
          <p:nvPr/>
        </p:nvSpPr>
        <p:spPr>
          <a:xfrm>
            <a:off x="0" y="0"/>
            <a:ext cx="9144000" cy="914400"/>
          </a:xfrm>
          <a:prstGeom prst="rect">
            <a:avLst/>
          </a:prstGeom>
          <a:solidFill>
            <a:schemeClr val="bg1"/>
          </a:solidFill>
          <a:ln w="9525">
            <a:noFill/>
            <a:miter lim="800000"/>
            <a:headEnd/>
            <a:tailEnd/>
          </a:ln>
        </p:spPr>
        <p:txBody>
          <a:bodyPr/>
          <a:lstStyle>
            <a:defPPr>
              <a:defRPr lang="en-GB"/>
            </a:defPPr>
            <a:lvl1pPr algn="ctr">
              <a:defRPr sz="4000" b="1">
                <a:solidFill>
                  <a:srgbClr val="66FF66"/>
                </a:solidFill>
                <a:latin typeface="Calibri" pitchFamily="34" charset="0"/>
                <a:cs typeface="Arial" charset="0"/>
              </a:defRPr>
            </a:lvl1pPr>
          </a:lstStyle>
          <a:p>
            <a:r>
              <a:rPr lang="en-GB" dirty="0"/>
              <a:t>How about these?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Finally Question 6...</a:t>
            </a:r>
            <a:endParaRPr lang="en-GB" b="1" dirty="0"/>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a:t>
            </a:r>
            <a:r>
              <a:rPr lang="en-GB" sz="3200" dirty="0" smtClean="0">
                <a:solidFill>
                  <a:schemeClr val="bg2">
                    <a:lumMod val="75000"/>
                  </a:schemeClr>
                </a:solidFill>
              </a:rPr>
              <a:t>touch left ear</a:t>
            </a:r>
            <a:endParaRPr lang="en-GB" sz="3200" dirty="0">
              <a:solidFill>
                <a:schemeClr val="bg2">
                  <a:lumMod val="75000"/>
                </a:schemeClr>
              </a:solidFill>
            </a:endParaRPr>
          </a:p>
          <a:p>
            <a:pPr lvl="1">
              <a:lnSpc>
                <a:spcPct val="100000"/>
              </a:lnSpc>
            </a:pPr>
            <a:endParaRPr lang="en-GB"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Feedback</a:t>
            </a:r>
          </a:p>
        </p:txBody>
      </p:sp>
      <p:sp>
        <p:nvSpPr>
          <p:cNvPr id="1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t>Assessing</a:t>
            </a:r>
          </a:p>
          <a:p>
            <a:pPr algn="ctr" eaLnBrk="0" hangingPunct="0">
              <a:spcBef>
                <a:spcPct val="50000"/>
              </a:spcBef>
            </a:pPr>
            <a:r>
              <a:rPr lang="en-GB" sz="2000" b="1" dirty="0"/>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Making sense</a:t>
            </a:r>
          </a:p>
        </p:txBody>
      </p:sp>
      <p:sp>
        <p:nvSpPr>
          <p:cNvPr id="16"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6"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8913"/>
            <a:ext cx="8713788" cy="7198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t>Achieving learning </a:t>
            </a:r>
            <a:r>
              <a:rPr lang="en-GB" sz="3600" dirty="0" smtClean="0">
                <a:solidFill>
                  <a:srgbClr val="FF0000"/>
                </a:solidFill>
              </a:rPr>
              <a:t>wellness</a:t>
            </a:r>
            <a:r>
              <a:rPr lang="en-GB" sz="3600" dirty="0" smtClean="0"/>
              <a:t> face-to-face...</a:t>
            </a:r>
            <a:endParaRPr lang="en-US" sz="3600" dirty="0" smtClean="0"/>
          </a:p>
        </p:txBody>
      </p:sp>
      <p:sp>
        <p:nvSpPr>
          <p:cNvPr id="24582" name="Rectangle 3"/>
          <p:cNvSpPr>
            <a:spLocks noGrp="1" noChangeArrowheads="1"/>
          </p:cNvSpPr>
          <p:nvPr>
            <p:ph idx="1"/>
          </p:nvPr>
        </p:nvSpPr>
        <p:spPr>
          <a:xfrm>
            <a:off x="358775" y="980729"/>
            <a:ext cx="8605838" cy="4886672"/>
          </a:xfrm>
        </p:spPr>
        <p:txBody>
          <a:bodyPr/>
          <a:lstStyle/>
          <a:p>
            <a:pPr eaLnBrk="1" hangingPunct="1">
              <a:lnSpc>
                <a:spcPct val="100000"/>
              </a:lnSpc>
            </a:pPr>
            <a:r>
              <a:rPr lang="en-GB" sz="2800" dirty="0" smtClean="0"/>
              <a:t>When explaining </a:t>
            </a:r>
            <a:r>
              <a:rPr lang="en-GB" sz="2800" dirty="0" smtClean="0">
                <a:solidFill>
                  <a:srgbClr val="FF0000"/>
                </a:solidFill>
              </a:rPr>
              <a:t>assessment criteria </a:t>
            </a:r>
            <a:r>
              <a:rPr lang="en-GB" sz="2800" dirty="0" smtClean="0"/>
              <a:t>to students, and when linking these to </a:t>
            </a:r>
            <a:r>
              <a:rPr lang="en-GB" sz="2800" dirty="0" smtClean="0">
                <a:solidFill>
                  <a:srgbClr val="FF0000"/>
                </a:solidFill>
              </a:rPr>
              <a:t>evidence of achievement </a:t>
            </a:r>
            <a:r>
              <a:rPr lang="en-GB" sz="2800" dirty="0" smtClean="0"/>
              <a:t>of the </a:t>
            </a:r>
            <a:r>
              <a:rPr lang="en-GB" sz="2800" dirty="0" smtClean="0">
                <a:solidFill>
                  <a:srgbClr val="FF0000"/>
                </a:solidFill>
              </a:rPr>
              <a:t>intended learning outcomes</a:t>
            </a:r>
            <a:r>
              <a:rPr lang="en-GB" sz="2800" dirty="0" smtClean="0"/>
              <a:t>, we need to make the most of face-to-face whole group contexts and...</a:t>
            </a:r>
          </a:p>
          <a:p>
            <a:pPr marL="2876550" lvl="1" indent="-457200" eaLnBrk="1" hangingPunct="1">
              <a:lnSpc>
                <a:spcPct val="100000"/>
              </a:lnSpc>
            </a:pPr>
            <a:r>
              <a:rPr lang="en-GB" sz="2400" dirty="0" smtClean="0">
                <a:solidFill>
                  <a:srgbClr val="008000"/>
                </a:solidFill>
              </a:rPr>
              <a:t>Tone of voice</a:t>
            </a:r>
          </a:p>
          <a:p>
            <a:pPr marL="2876550" lvl="1" indent="-457200" eaLnBrk="1" hangingPunct="1">
              <a:lnSpc>
                <a:spcPct val="100000"/>
              </a:lnSpc>
            </a:pPr>
            <a:r>
              <a:rPr lang="en-GB" sz="2400" dirty="0" smtClean="0">
                <a:solidFill>
                  <a:srgbClr val="008000"/>
                </a:solidFill>
              </a:rPr>
              <a:t>Body language</a:t>
            </a:r>
          </a:p>
          <a:p>
            <a:pPr marL="2876550" lvl="1" indent="-457200" eaLnBrk="1" hangingPunct="1">
              <a:lnSpc>
                <a:spcPct val="100000"/>
              </a:lnSpc>
            </a:pPr>
            <a:r>
              <a:rPr lang="en-GB" sz="2400" dirty="0" smtClean="0">
                <a:solidFill>
                  <a:srgbClr val="008000"/>
                </a:solidFill>
              </a:rPr>
              <a:t>Facial expression</a:t>
            </a:r>
          </a:p>
          <a:p>
            <a:pPr marL="2876550" lvl="1" indent="-457200" eaLnBrk="1" hangingPunct="1">
              <a:lnSpc>
                <a:spcPct val="100000"/>
              </a:lnSpc>
            </a:pPr>
            <a:r>
              <a:rPr lang="en-GB" sz="2400" dirty="0" smtClean="0">
                <a:solidFill>
                  <a:srgbClr val="008000"/>
                </a:solidFill>
              </a:rPr>
              <a:t>Eye contact</a:t>
            </a:r>
          </a:p>
          <a:p>
            <a:pPr marL="2876550" lvl="1" indent="-457200" eaLnBrk="1" hangingPunct="1">
              <a:lnSpc>
                <a:spcPct val="100000"/>
              </a:lnSpc>
            </a:pPr>
            <a:r>
              <a:rPr lang="en-GB" sz="2400" dirty="0" smtClean="0">
                <a:solidFill>
                  <a:srgbClr val="008000"/>
                </a:solidFill>
              </a:rPr>
              <a:t>The chance to repeat things</a:t>
            </a:r>
          </a:p>
          <a:p>
            <a:pPr marL="2876550" lvl="1" indent="-457200" eaLnBrk="1" hangingPunct="1">
              <a:lnSpc>
                <a:spcPct val="100000"/>
              </a:lnSpc>
            </a:pPr>
            <a:r>
              <a:rPr lang="en-GB" sz="2400" dirty="0" smtClean="0">
                <a:solidFill>
                  <a:srgbClr val="008000"/>
                </a:solidFill>
              </a:rPr>
              <a:t>The chance to respond to puzzled looks</a:t>
            </a:r>
          </a:p>
          <a:p>
            <a:pPr eaLnBrk="1" hangingPunct="1">
              <a:lnSpc>
                <a:spcPct val="100000"/>
              </a:lnSpc>
            </a:pPr>
            <a:r>
              <a:rPr lang="en-GB" sz="2800" dirty="0" smtClean="0"/>
              <a:t>Some things don’t work nearly so well just on paper         or on screens.</a:t>
            </a:r>
            <a:endParaRPr lang="en-US" sz="2800" dirty="0" smtClean="0"/>
          </a:p>
        </p:txBody>
      </p:sp>
      <p:sp>
        <p:nvSpPr>
          <p:cNvPr id="4" name="TextBox 3"/>
          <p:cNvSpPr txBox="1"/>
          <p:nvPr/>
        </p:nvSpPr>
        <p:spPr>
          <a:xfrm>
            <a:off x="467544" y="836712"/>
            <a:ext cx="8352928" cy="1815882"/>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2800" b="1" dirty="0" smtClean="0">
                <a:solidFill>
                  <a:srgbClr val="000000"/>
                </a:solidFill>
                <a:latin typeface="Calibri"/>
              </a:rPr>
              <a:t>What will I be expected to show for this?</a:t>
            </a:r>
          </a:p>
          <a:p>
            <a:pPr eaLnBrk="0" fontAlgn="auto" hangingPunct="0">
              <a:spcBef>
                <a:spcPts val="0"/>
              </a:spcBef>
              <a:spcAft>
                <a:spcPts val="0"/>
              </a:spcAft>
            </a:pPr>
            <a:r>
              <a:rPr lang="en-GB" sz="2800" b="1" dirty="0" smtClean="0">
                <a:solidFill>
                  <a:srgbClr val="000000"/>
                </a:solidFill>
                <a:latin typeface="Calibri"/>
              </a:rPr>
              <a:t>What does a good one look like, and a bad one?</a:t>
            </a:r>
          </a:p>
          <a:p>
            <a:pPr eaLnBrk="0" fontAlgn="auto" hangingPunct="0">
              <a:spcBef>
                <a:spcPts val="0"/>
              </a:spcBef>
              <a:spcAft>
                <a:spcPts val="0"/>
              </a:spcAft>
            </a:pPr>
            <a:r>
              <a:rPr lang="en-GB" sz="2800" b="1" dirty="0" smtClean="0">
                <a:solidFill>
                  <a:srgbClr val="000000"/>
                </a:solidFill>
                <a:latin typeface="Calibri"/>
              </a:rPr>
              <a:t>Where does this fit into the big picture?</a:t>
            </a:r>
            <a:endParaRPr lang="en-GB" sz="2800" b="1" dirty="0">
              <a:solidFill>
                <a:srgbClr val="000000"/>
              </a:solidFill>
              <a:latin typeface="Calibri"/>
            </a:endParaRPr>
          </a:p>
        </p:txBody>
      </p:sp>
      <p:sp>
        <p:nvSpPr>
          <p:cNvPr id="5" name="TextBox 4"/>
          <p:cNvSpPr txBox="1"/>
          <p:nvPr/>
        </p:nvSpPr>
        <p:spPr>
          <a:xfrm>
            <a:off x="467544" y="2132856"/>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smtClean="0">
                <a:solidFill>
                  <a:srgbClr val="FFFFFF"/>
                </a:solidFill>
                <a:latin typeface="Calibri"/>
              </a:rPr>
              <a:t>Constructive Alignment: John Biggs</a:t>
            </a:r>
            <a:endParaRPr lang="en-GB" sz="4400" b="1" dirty="0">
              <a:solidFill>
                <a:srgbClr val="FFFFFF"/>
              </a:solidFill>
              <a:latin typeface="Calibri"/>
            </a:endParaRPr>
          </a:p>
        </p:txBody>
      </p:sp>
      <p:sp>
        <p:nvSpPr>
          <p:cNvPr id="7" name="TextBox 6"/>
          <p:cNvSpPr txBox="1"/>
          <p:nvPr/>
        </p:nvSpPr>
        <p:spPr>
          <a:xfrm>
            <a:off x="251400" y="2996940"/>
            <a:ext cx="2520350" cy="2246769"/>
          </a:xfrm>
          <a:prstGeom prst="rect">
            <a:avLst/>
          </a:prstGeom>
          <a:solidFill>
            <a:srgbClr val="CCFFCC"/>
          </a:solidFill>
          <a:ln>
            <a:solidFill>
              <a:srgbClr val="CC0000"/>
            </a:solidFill>
          </a:ln>
        </p:spPr>
        <p:txBody>
          <a:bodyPr wrap="square" rtlCol="0">
            <a:spAutoFit/>
          </a:bodyPr>
          <a:lstStyle/>
          <a:p>
            <a:pPr algn="ctr"/>
            <a:r>
              <a:rPr lang="en-GB" sz="2800" b="1" dirty="0" smtClean="0">
                <a:solidFill>
                  <a:srgbClr val="C00000"/>
                </a:solidFill>
              </a:rPr>
              <a:t>Some of the </a:t>
            </a:r>
          </a:p>
          <a:p>
            <a:pPr algn="ctr"/>
            <a:r>
              <a:rPr lang="en-GB" sz="2800" b="1" dirty="0" smtClean="0">
                <a:solidFill>
                  <a:srgbClr val="C00000"/>
                </a:solidFill>
              </a:rPr>
              <a:t>tools we can </a:t>
            </a:r>
          </a:p>
          <a:p>
            <a:pPr algn="ctr"/>
            <a:r>
              <a:rPr lang="en-GB" sz="2800" b="1" dirty="0" smtClean="0">
                <a:solidFill>
                  <a:srgbClr val="C00000"/>
                </a:solidFill>
              </a:rPr>
              <a:t>use in </a:t>
            </a:r>
          </a:p>
          <a:p>
            <a:pPr algn="ctr"/>
            <a:r>
              <a:rPr lang="en-GB" sz="2800" b="1" dirty="0" smtClean="0">
                <a:solidFill>
                  <a:srgbClr val="C00000"/>
                </a:solidFill>
              </a:rPr>
              <a:t>face-to-face </a:t>
            </a:r>
          </a:p>
          <a:p>
            <a:pPr algn="ctr"/>
            <a:r>
              <a:rPr lang="en-GB" sz="2800" b="1" dirty="0" smtClean="0">
                <a:solidFill>
                  <a:srgbClr val="C00000"/>
                </a:solidFill>
              </a:rPr>
              <a:t>contexts</a:t>
            </a:r>
            <a:endParaRPr lang="en-GB"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uiExpand="1" build="p" bldLvl="2"/>
      <p:bldP spid="4" grpId="0" uiExpand="1" build="p" animBg="1" autoUpdateAnimBg="0"/>
      <p:bldP spid="5"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0"/>
            <a:ext cx="9144000" cy="764630"/>
          </a:xfrm>
          <a:prstGeom prst="rect">
            <a:avLst/>
          </a:prstGeom>
          <a:solidFill>
            <a:srgbClr val="FFFFFF">
              <a:alpha val="81176"/>
            </a:srgbClr>
          </a:solidFill>
          <a:ln w="9525" algn="ctr">
            <a:noFill/>
            <a:miter lim="800000"/>
            <a:headEnd/>
            <a:tailEnd/>
          </a:ln>
        </p:spPr>
        <p:txBody>
          <a:bodyPr anchor="ctr"/>
          <a:lstStyle/>
          <a:p>
            <a:pPr algn="ctr" eaLnBrk="0" hangingPunct="0">
              <a:lnSpc>
                <a:spcPct val="85000"/>
              </a:lnSpc>
            </a:pPr>
            <a:r>
              <a:rPr lang="en-US" sz="2800" b="1" dirty="0" smtClean="0">
                <a:solidFill>
                  <a:srgbClr val="000000"/>
                </a:solidFill>
                <a:latin typeface="Verdana" pitchFamily="34" charset="0"/>
              </a:rPr>
              <a:t>Causing </a:t>
            </a:r>
            <a:r>
              <a:rPr lang="en-US" sz="2800" b="1" dirty="0" smtClean="0">
                <a:solidFill>
                  <a:srgbClr val="FF0000"/>
                </a:solidFill>
                <a:latin typeface="Verdana" pitchFamily="34" charset="0"/>
              </a:rPr>
              <a:t>wellness</a:t>
            </a:r>
            <a:r>
              <a:rPr lang="en-US" sz="2800" b="1" dirty="0" smtClean="0">
                <a:solidFill>
                  <a:srgbClr val="000000"/>
                </a:solidFill>
                <a:latin typeface="Verdana" pitchFamily="34" charset="0"/>
              </a:rPr>
              <a:t> in learning: </a:t>
            </a:r>
            <a:r>
              <a:rPr lang="en-US" sz="2800" b="1" dirty="0">
                <a:solidFill>
                  <a:srgbClr val="000000"/>
                </a:solidFill>
                <a:latin typeface="Verdana" pitchFamily="34" charset="0"/>
              </a:rPr>
              <a:t>we need to:</a:t>
            </a: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
        <p:nvSpPr>
          <p:cNvPr id="25" name="Rectangle 2"/>
          <p:cNvSpPr>
            <a:spLocks noChangeArrowheads="1"/>
          </p:cNvSpPr>
          <p:nvPr/>
        </p:nvSpPr>
        <p:spPr bwMode="auto">
          <a:xfrm>
            <a:off x="0" y="0"/>
            <a:ext cx="9144000" cy="765175"/>
          </a:xfrm>
          <a:prstGeom prst="rect">
            <a:avLst/>
          </a:prstGeom>
          <a:solidFill>
            <a:srgbClr val="FFFFFF">
              <a:alpha val="80000"/>
            </a:srgbClr>
          </a:solidFill>
          <a:ln w="9525" algn="ctr">
            <a:noFill/>
            <a:miter lim="800000"/>
            <a:headEnd/>
            <a:tailEnd/>
          </a:ln>
        </p:spPr>
        <p:txBody>
          <a:bodyPr anchor="ctr"/>
          <a:lstStyle/>
          <a:p>
            <a:pPr>
              <a:lnSpc>
                <a:spcPct val="85000"/>
              </a:lnSpc>
            </a:pPr>
            <a:r>
              <a:rPr lang="en-US" sz="2800" b="1" dirty="0">
                <a:solidFill>
                  <a:srgbClr val="FF0000"/>
                </a:solidFill>
                <a:latin typeface="Verdana" pitchFamily="34" charset="0"/>
              </a:rPr>
              <a:t>Back to our intended learning outcomes…</a:t>
            </a:r>
          </a:p>
        </p:txBody>
      </p:sp>
      <p:sp>
        <p:nvSpPr>
          <p:cNvPr id="28" name="Rectangle 13"/>
          <p:cNvSpPr>
            <a:spLocks noChangeArrowheads="1"/>
          </p:cNvSpPr>
          <p:nvPr/>
        </p:nvSpPr>
        <p:spPr bwMode="auto">
          <a:xfrm>
            <a:off x="0" y="692150"/>
            <a:ext cx="9144000" cy="6165850"/>
          </a:xfrm>
          <a:prstGeom prst="rect">
            <a:avLst/>
          </a:prstGeom>
          <a:solidFill>
            <a:srgbClr val="FFFFFF">
              <a:alpha val="83922"/>
            </a:srgbClr>
          </a:solid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36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3600" b="1" dirty="0">
                <a:solidFill>
                  <a:srgbClr val="660066"/>
                </a:solidFill>
                <a:latin typeface="+mn-lt"/>
              </a:rPr>
              <a:t>	</a:t>
            </a:r>
            <a:r>
              <a:rPr lang="en-GB" sz="3600" b="1" dirty="0">
                <a:solidFill>
                  <a:srgbClr val="336600"/>
                </a:solidFill>
                <a:latin typeface="+mn-lt"/>
              </a:rPr>
              <a:t>2 hands = very much better</a:t>
            </a:r>
            <a:r>
              <a:rPr lang="en-GB" sz="3600" b="1" dirty="0">
                <a:solidFill>
                  <a:srgbClr val="660066"/>
                </a:solidFill>
                <a:latin typeface="+mn-lt"/>
              </a:rPr>
              <a:t>, </a:t>
            </a:r>
            <a:r>
              <a:rPr lang="en-GB" sz="3600" b="1" dirty="0" smtClean="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3600" b="1" dirty="0" smtClean="0">
                <a:solidFill>
                  <a:srgbClr val="660066"/>
                </a:solidFill>
                <a:latin typeface="+mn-lt"/>
              </a:rPr>
              <a:t>	</a:t>
            </a:r>
            <a:r>
              <a:rPr lang="en-GB" sz="3600" b="1" dirty="0" smtClean="0">
                <a:solidFill>
                  <a:srgbClr val="CC6600"/>
                </a:solidFill>
                <a:latin typeface="+mn-lt"/>
              </a:rPr>
              <a:t>one </a:t>
            </a:r>
            <a:r>
              <a:rPr lang="en-GB" sz="3600" b="1" dirty="0">
                <a:solidFill>
                  <a:srgbClr val="CC6600"/>
                </a:solidFill>
                <a:latin typeface="+mn-lt"/>
              </a:rPr>
              <a:t>hand = somewhat  better</a:t>
            </a:r>
            <a:r>
              <a:rPr lang="en-GB" sz="36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3600" b="1" dirty="0">
                <a:solidFill>
                  <a:srgbClr val="660066"/>
                </a:solidFill>
                <a:latin typeface="+mn-lt"/>
              </a:rPr>
              <a:t>	</a:t>
            </a:r>
            <a:r>
              <a:rPr lang="en-GB" sz="3600" b="1" dirty="0" smtClean="0">
                <a:solidFill>
                  <a:srgbClr val="CC0000"/>
                </a:solidFill>
                <a:latin typeface="+mn-lt"/>
              </a:rPr>
              <a:t>touch left ear = </a:t>
            </a:r>
            <a:r>
              <a:rPr lang="en-GB" sz="3600" b="1" dirty="0">
                <a:solidFill>
                  <a:srgbClr val="CC0000"/>
                </a:solidFill>
                <a:latin typeface="+mn-lt"/>
              </a:rPr>
              <a:t>no better</a:t>
            </a:r>
            <a:r>
              <a:rPr lang="en-GB" sz="3600" b="1" dirty="0">
                <a:solidFill>
                  <a:srgbClr val="660066"/>
                </a:solidFill>
                <a:latin typeface="+mn-lt"/>
              </a:rPr>
              <a:t>...</a:t>
            </a:r>
          </a:p>
          <a:p>
            <a:pPr marL="533400" lvl="0" indent="-533400" eaLnBrk="0" hangingPunct="0">
              <a:lnSpc>
                <a:spcPct val="90000"/>
              </a:lnSpc>
              <a:spcBef>
                <a:spcPct val="35000"/>
              </a:spcBef>
              <a:buClr>
                <a:srgbClr val="009900"/>
              </a:buClr>
              <a:buFont typeface="+mj-lt"/>
              <a:buAutoNum type="arabicPeriod"/>
            </a:pPr>
            <a:r>
              <a:rPr lang="en-GB" sz="3600" b="1" kern="0" dirty="0" smtClean="0">
                <a:solidFill>
                  <a:srgbClr val="660066"/>
                </a:solidFill>
                <a:latin typeface="Calibri"/>
              </a:rPr>
              <a:t>Step back, and reflect on how learning really happens?</a:t>
            </a:r>
          </a:p>
          <a:p>
            <a:pPr marL="533400" lvl="0" indent="-533400" eaLnBrk="0" hangingPunct="0">
              <a:lnSpc>
                <a:spcPct val="90000"/>
              </a:lnSpc>
              <a:spcBef>
                <a:spcPct val="35000"/>
              </a:spcBef>
              <a:buClr>
                <a:srgbClr val="009900"/>
              </a:buClr>
              <a:buFont typeface="+mj-lt"/>
              <a:buAutoNum type="arabicPeriod"/>
            </a:pPr>
            <a:r>
              <a:rPr lang="en-GB" sz="3600" b="1" kern="0" dirty="0" smtClean="0">
                <a:solidFill>
                  <a:srgbClr val="660066"/>
                </a:solidFill>
                <a:latin typeface="Calibri"/>
              </a:rPr>
              <a:t>Address seven factors which underpin effective learning in and beyond teaching contexts?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8">
                                            <p:bg/>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8">
                                            <p:txEl>
                                              <p:pRg st="2" end="2"/>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28">
                                            <p:txEl>
                                              <p:pRg st="3" end="3"/>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28">
                                            <p:txEl>
                                              <p:pRg st="4" end="4"/>
                                            </p:tx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build="p" animBg="1"/>
      <p:bldP spid="28" grpId="1" build="allAtOnce"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smtClean="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smtClean="0"/>
              <a:t>Assessment Reform Group (1999) </a:t>
            </a:r>
            <a:r>
              <a:rPr lang="en-GB" sz="2000" i="1" dirty="0" smtClean="0"/>
              <a:t>Assessment for Learning : Beyond the black box, </a:t>
            </a:r>
            <a:r>
              <a:rPr lang="en-GB" sz="2000" dirty="0" smtClean="0"/>
              <a:t>Cambridge UK, University of Cambridge School of Education.</a:t>
            </a:r>
            <a:r>
              <a:rPr lang="en-GB" sz="2000" dirty="0" smtClean="0">
                <a:cs typeface="Times New Roman" pitchFamily="18" charset="0"/>
              </a:rPr>
              <a:t> </a:t>
            </a:r>
          </a:p>
          <a:p>
            <a:pPr marL="609600" indent="-609600" eaLnBrk="1" hangingPunct="1">
              <a:buFont typeface="Wingdings" pitchFamily="2" charset="2"/>
              <a:buNone/>
              <a:defRPr/>
            </a:pPr>
            <a:r>
              <a:rPr lang="en-GB" sz="2000" dirty="0" smtClean="0">
                <a:cs typeface="Times New Roman" pitchFamily="18" charset="0"/>
              </a:rPr>
              <a:t>Biggs, J. and Tang, C. (2007) </a:t>
            </a:r>
            <a:r>
              <a:rPr lang="en-GB" sz="2000" i="1" dirty="0" smtClean="0">
                <a:cs typeface="Times New Roman" pitchFamily="18" charset="0"/>
              </a:rPr>
              <a:t>Teaching for Quality Learning at University, </a:t>
            </a:r>
            <a:r>
              <a:rPr lang="en-GB" sz="2000" dirty="0" smtClean="0">
                <a:cs typeface="Times New Roman" pitchFamily="18" charset="0"/>
              </a:rPr>
              <a:t>Maidenhead: Open University Press.</a:t>
            </a:r>
          </a:p>
          <a:p>
            <a:pPr marL="609600" indent="-609600" eaLnBrk="1" hangingPunct="1">
              <a:buFont typeface="Wingdings" pitchFamily="2" charset="2"/>
              <a:buNone/>
              <a:defRPr/>
            </a:pPr>
            <a:r>
              <a:rPr lang="en-GB" sz="2000" dirty="0" smtClean="0">
                <a:cs typeface="Times New Roman" pitchFamily="18" charset="0"/>
              </a:rPr>
              <a:t>Bloxham, S. and Boyd, P. (2007) </a:t>
            </a:r>
            <a:r>
              <a:rPr lang="en-GB" sz="2000" i="1" dirty="0" smtClean="0">
                <a:cs typeface="Times New Roman" pitchFamily="18" charset="0"/>
              </a:rPr>
              <a:t>Developing effective assessment in higher education: a practical guide</a:t>
            </a:r>
            <a:r>
              <a:rPr lang="en-GB" sz="2000" dirty="0" smtClean="0">
                <a:cs typeface="Times New Roman" pitchFamily="18" charset="0"/>
              </a:rPr>
              <a:t>, Maidenhead, Open University Press.</a:t>
            </a:r>
          </a:p>
          <a:p>
            <a:pPr marL="609600" indent="-609600" eaLnBrk="1" hangingPunct="1">
              <a:buFont typeface="Wingdings" pitchFamily="2" charset="2"/>
              <a:buNone/>
              <a:defRPr/>
            </a:pPr>
            <a:r>
              <a:rPr lang="en-GB" sz="2000" dirty="0" smtClean="0">
                <a:cs typeface="Times New Roman" pitchFamily="18" charset="0"/>
              </a:rPr>
              <a:t>Brown, S. Rust, C. &amp; Gibbs, G. (1994) </a:t>
            </a:r>
            <a:r>
              <a:rPr lang="en-GB" sz="2000" i="1" dirty="0" smtClean="0">
                <a:cs typeface="Times New Roman" pitchFamily="18" charset="0"/>
              </a:rPr>
              <a:t>Strategies for Diversifying Assessment,</a:t>
            </a:r>
            <a:r>
              <a:rPr lang="en-GB" sz="2000" dirty="0" smtClean="0">
                <a:cs typeface="Times New Roman" pitchFamily="18" charset="0"/>
              </a:rPr>
              <a:t> Oxford: Oxford Centre for Staff Development. </a:t>
            </a:r>
          </a:p>
          <a:p>
            <a:pPr marL="609600" indent="-609600" eaLnBrk="1" hangingPunct="1">
              <a:buFont typeface="Wingdings" pitchFamily="2" charset="2"/>
              <a:buNone/>
              <a:defRPr/>
            </a:pPr>
            <a:r>
              <a:rPr lang="en-GB" sz="2000" dirty="0" smtClean="0"/>
              <a:t>Boud, D. (1995) </a:t>
            </a:r>
            <a:r>
              <a:rPr lang="en-GB" sz="2000" i="1" dirty="0" smtClean="0"/>
              <a:t>Enhancing learning through self-assessment,</a:t>
            </a:r>
            <a:r>
              <a:rPr lang="en-GB" sz="2000" dirty="0" smtClean="0"/>
              <a:t> London: Routledge.</a:t>
            </a:r>
          </a:p>
          <a:p>
            <a:pPr marL="609600" indent="-609600" eaLnBrk="1" hangingPunct="1">
              <a:buNone/>
              <a:defRPr/>
            </a:pPr>
            <a:r>
              <a:rPr lang="en-GB" sz="2000" dirty="0" err="1" smtClean="0"/>
              <a:t>Boud</a:t>
            </a:r>
            <a:r>
              <a:rPr lang="en-GB" sz="2000" dirty="0" smtClean="0"/>
              <a:t>, D. and Associates (2010) </a:t>
            </a:r>
            <a:r>
              <a:rPr lang="en-GB" sz="2000" i="1" dirty="0" smtClean="0"/>
              <a:t>Assessment 2020: seven propositions for assessment reform in higher education </a:t>
            </a:r>
            <a:r>
              <a:rPr lang="en-GB" sz="2000" dirty="0" smtClean="0"/>
              <a:t>Sydney: Australian Learning and Teaching Council.</a:t>
            </a:r>
          </a:p>
          <a:p>
            <a:pPr marL="609600" indent="-609600" eaLnBrk="1" hangingPunct="1">
              <a:buFont typeface="Wingdings" pitchFamily="2" charset="2"/>
              <a:buNone/>
              <a:defRPr/>
            </a:pPr>
            <a:r>
              <a:rPr lang="en-GB" sz="2000" dirty="0" smtClean="0"/>
              <a:t>Brown, S. and </a:t>
            </a:r>
            <a:r>
              <a:rPr lang="en-GB" sz="2000" dirty="0" err="1" smtClean="0"/>
              <a:t>Glasner</a:t>
            </a:r>
            <a:r>
              <a:rPr lang="en-GB" sz="2000" dirty="0" smtClean="0"/>
              <a:t>, A. (eds.) (1999) </a:t>
            </a:r>
            <a:r>
              <a:rPr lang="en-GB" sz="2000" i="1" dirty="0" smtClean="0"/>
              <a:t>Assessment Matters in Higher Education, Choosing and Using Diverse Approaches</a:t>
            </a:r>
            <a:r>
              <a:rPr lang="en-GB" sz="2000" dirty="0" smtClean="0"/>
              <a:t>, Maidenhead: Open University Press.</a:t>
            </a:r>
          </a:p>
          <a:p>
            <a:pPr marL="609600" indent="-609600" eaLnBrk="1" hangingPunct="1">
              <a:buFont typeface="Wingdings" pitchFamily="2" charset="2"/>
              <a:buNone/>
              <a:defRPr/>
            </a:pPr>
            <a:r>
              <a:rPr lang="en-GB" sz="2000" dirty="0" smtClean="0"/>
              <a:t>Brown, S. and Knight, P. (1994) </a:t>
            </a:r>
            <a:r>
              <a:rPr lang="en-GB" sz="2000" i="1" dirty="0" smtClean="0"/>
              <a:t>Assessing Learners in Higher Education</a:t>
            </a:r>
            <a:r>
              <a:rPr lang="en-GB" sz="2000" dirty="0" smtClean="0"/>
              <a:t>, London: Kogan Page.</a:t>
            </a:r>
            <a:endParaRPr lang="en-US" sz="2000" dirty="0" smtClean="0"/>
          </a:p>
          <a:p>
            <a:pPr marL="609600" indent="-609600" eaLnBrk="1" hangingPunct="1">
              <a:defRPr/>
            </a:pPr>
            <a:endParaRPr lang="en-GB" sz="2000" dirty="0" smtClean="0"/>
          </a:p>
          <a:p>
            <a:pPr eaLnBrk="1" hangingPunct="1">
              <a:lnSpc>
                <a:spcPct val="90000"/>
              </a:lnSpc>
              <a:buNone/>
              <a:defRPr/>
            </a:pPr>
            <a:endParaRPr lang="en-GB"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smtClean="0"/>
              <a:t>Brown, S. and Race, P. (2012) </a:t>
            </a:r>
            <a:r>
              <a:rPr lang="en-GB" sz="2000" i="1" dirty="0" smtClean="0"/>
              <a:t>Using effective assessment to promote learning </a:t>
            </a:r>
            <a:r>
              <a:rPr lang="en-GB" sz="2000" dirty="0" smtClean="0"/>
              <a:t>in Hunt, L. and Chambers, D. (2012) </a:t>
            </a:r>
            <a:r>
              <a:rPr lang="en-GB" sz="2000" i="1" dirty="0" smtClean="0"/>
              <a:t>University Teaching in Focus, Victoria, Australia, Acer Press. P74-91</a:t>
            </a:r>
            <a:endParaRPr lang="en-GB" sz="2000" dirty="0" smtClean="0"/>
          </a:p>
          <a:p>
            <a:pPr eaLnBrk="1" hangingPunct="1">
              <a:buNone/>
              <a:defRPr/>
            </a:pPr>
            <a:r>
              <a:rPr lang="en-GB" sz="2000" dirty="0" smtClean="0"/>
              <a:t>Brown, S. (2015) </a:t>
            </a:r>
            <a:r>
              <a:rPr lang="en-GB" sz="2000" i="1" dirty="0" smtClean="0"/>
              <a:t>Learning, teaching and assessment in higher education: global perspectives, </a:t>
            </a:r>
            <a:r>
              <a:rPr lang="en-GB" sz="2000" dirty="0" smtClean="0"/>
              <a:t>London: Palgrave-</a:t>
            </a:r>
            <a:r>
              <a:rPr lang="en-GB" sz="2000" dirty="0" err="1" smtClean="0"/>
              <a:t>MacMillan</a:t>
            </a:r>
            <a:r>
              <a:rPr lang="en-GB" sz="2000" dirty="0" smtClean="0"/>
              <a:t>.</a:t>
            </a:r>
          </a:p>
          <a:p>
            <a:pPr eaLnBrk="1" hangingPunct="1">
              <a:buFont typeface="Wingdings" pitchFamily="2" charset="2"/>
              <a:buNone/>
              <a:defRPr/>
            </a:pPr>
            <a:r>
              <a:rPr lang="en-US" sz="2000" dirty="0" smtClean="0"/>
              <a:t>Carless, D., Joughin, G., </a:t>
            </a:r>
            <a:r>
              <a:rPr lang="en-US" sz="2000" dirty="0" err="1" smtClean="0"/>
              <a:t>Ngar</a:t>
            </a:r>
            <a:r>
              <a:rPr lang="en-US" sz="2000" dirty="0" smtClean="0"/>
              <a:t>-Fun Liu </a:t>
            </a:r>
            <a:r>
              <a:rPr lang="en-US" sz="2000" i="1" dirty="0" smtClean="0"/>
              <a:t>et al</a:t>
            </a:r>
            <a:r>
              <a:rPr lang="en-US" sz="2000" dirty="0" smtClean="0"/>
              <a:t> (2006) </a:t>
            </a:r>
            <a:r>
              <a:rPr lang="en-US" sz="2000" i="1" dirty="0" smtClean="0"/>
              <a:t>How Assessment supports learning: Learning orientated assessment in action </a:t>
            </a:r>
            <a:r>
              <a:rPr lang="en-US" sz="2000" dirty="0" smtClean="0"/>
              <a:t>Hong Kong: Hong Kong University Press.</a:t>
            </a:r>
          </a:p>
          <a:p>
            <a:pPr eaLnBrk="1" hangingPunct="1">
              <a:buFont typeface="Wingdings" pitchFamily="2" charset="2"/>
              <a:buNone/>
              <a:defRPr/>
            </a:pPr>
            <a:r>
              <a:rPr lang="en-GB" sz="2000" dirty="0" smtClean="0"/>
              <a:t>Carroll, J. and Ryan, J. (2005) </a:t>
            </a:r>
            <a:r>
              <a:rPr lang="en-GB" sz="2000" i="1" dirty="0" smtClean="0"/>
              <a:t>Teaching International students: improving learning for all. </a:t>
            </a:r>
            <a:r>
              <a:rPr lang="en-GB" sz="2000" dirty="0" smtClean="0"/>
              <a:t>London: Routledge SEDA series.</a:t>
            </a:r>
          </a:p>
          <a:p>
            <a:pPr eaLnBrk="1" hangingPunct="1">
              <a:buNone/>
              <a:defRPr/>
            </a:pPr>
            <a:r>
              <a:rPr lang="en-GB" sz="2000" dirty="0" err="1" smtClean="0"/>
              <a:t>Crosling</a:t>
            </a:r>
            <a:r>
              <a:rPr lang="en-GB" sz="2000" dirty="0" smtClean="0"/>
              <a:t>, G., Thomas, L. and </a:t>
            </a:r>
            <a:r>
              <a:rPr lang="en-GB" sz="2000" dirty="0" err="1" smtClean="0"/>
              <a:t>Heagney</a:t>
            </a:r>
            <a:r>
              <a:rPr lang="en-GB" sz="2000" dirty="0" smtClean="0"/>
              <a:t>, M. (2008) </a:t>
            </a:r>
            <a:r>
              <a:rPr lang="en-GB" sz="2000" i="1" dirty="0" smtClean="0"/>
              <a:t>Improving student retention in Higher Education,</a:t>
            </a:r>
            <a:r>
              <a:rPr lang="en-GB" sz="2000" dirty="0" smtClean="0"/>
              <a:t> London and New York: Routledge </a:t>
            </a:r>
          </a:p>
          <a:p>
            <a:pPr marL="609600" indent="-609600" eaLnBrk="1" hangingPunct="1">
              <a:buFont typeface="Wingdings" pitchFamily="2" charset="2"/>
              <a:buNone/>
              <a:defRPr/>
            </a:pPr>
            <a:r>
              <a:rPr lang="en-GB" sz="2000" dirty="0" smtClean="0"/>
              <a:t>Crooks, T. (1988) </a:t>
            </a:r>
            <a:r>
              <a:rPr lang="en-GB" sz="2000" i="1" dirty="0" smtClean="0"/>
              <a:t>Assessing student performance, </a:t>
            </a:r>
            <a:r>
              <a:rPr lang="en-GB" sz="2000" dirty="0" smtClean="0"/>
              <a:t>HERDSA Green Guide No 8 HERDSA (reprinted 1994).</a:t>
            </a:r>
          </a:p>
          <a:p>
            <a:pPr marL="609600" indent="-609600" eaLnBrk="1" hangingPunct="1">
              <a:buFont typeface="Wingdings" pitchFamily="2" charset="2"/>
              <a:buNone/>
              <a:defRPr/>
            </a:pPr>
            <a:r>
              <a:rPr lang="en-GB" sz="2000" dirty="0" err="1" smtClean="0"/>
              <a:t>Falchikov</a:t>
            </a:r>
            <a:r>
              <a:rPr lang="en-GB" sz="2000" dirty="0" smtClean="0"/>
              <a:t>, N. (2004) </a:t>
            </a:r>
            <a:r>
              <a:rPr lang="en-GB" sz="2000" i="1" dirty="0" smtClean="0"/>
              <a:t>Improving Assessment through Student Involvement: Practical Solutions for Aiding Learning in Higher and Further Education,</a:t>
            </a:r>
            <a:r>
              <a:rPr lang="en-GB" sz="2000" dirty="0" smtClean="0"/>
              <a:t> London: Routledge.</a:t>
            </a:r>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smtClean="0"/>
              <a:t>Gibbs, G. (1999) </a:t>
            </a:r>
            <a:r>
              <a:rPr lang="en-GB" sz="2000" i="1" dirty="0" smtClean="0"/>
              <a:t>Using assessment strategically to change the way students learn</a:t>
            </a:r>
            <a:r>
              <a:rPr lang="en-GB" sz="2000" dirty="0" smtClean="0"/>
              <a:t>, in Brown S. &amp; </a:t>
            </a:r>
            <a:r>
              <a:rPr lang="en-GB" sz="2000" dirty="0" err="1" smtClean="0"/>
              <a:t>Glasner</a:t>
            </a:r>
            <a:r>
              <a:rPr lang="en-GB" sz="2000" dirty="0" smtClean="0"/>
              <a:t>, A. (eds.), </a:t>
            </a:r>
            <a:r>
              <a:rPr lang="en-GB" sz="2000" i="1" dirty="0" smtClean="0"/>
              <a:t>Assessment Matters in Higher Education: Choosing and Using Diverse Approaches, </a:t>
            </a:r>
            <a:r>
              <a:rPr lang="en-GB" sz="2000" dirty="0" smtClean="0"/>
              <a:t>Maidenhead: SRHE/Open University Press.</a:t>
            </a:r>
          </a:p>
          <a:p>
            <a:pPr marL="609600" indent="-609600" eaLnBrk="1" hangingPunct="1">
              <a:buNone/>
              <a:defRPr/>
            </a:pPr>
            <a:r>
              <a:rPr lang="en-GB" sz="2000" dirty="0" smtClean="0"/>
              <a:t>Higher Education Academy (2012) </a:t>
            </a:r>
            <a:r>
              <a:rPr lang="en-GB" sz="2000" i="1" dirty="0" smtClean="0"/>
              <a:t>A marked improvement; transforming assessment in higher education</a:t>
            </a:r>
            <a:r>
              <a:rPr lang="en-GB" sz="2000" dirty="0" smtClean="0"/>
              <a:t>, York: HEA.</a:t>
            </a:r>
          </a:p>
          <a:p>
            <a:pPr marL="609600" indent="-609600" eaLnBrk="1" hangingPunct="1">
              <a:buNone/>
              <a:defRPr/>
            </a:pPr>
            <a:r>
              <a:rPr lang="en-GB" sz="2000" dirty="0" err="1" smtClean="0"/>
              <a:t>Hounsell</a:t>
            </a:r>
            <a:r>
              <a:rPr lang="en-GB" sz="2000" dirty="0" smtClean="0"/>
              <a:t>, D. (2008). The trouble with feedback: New challenges, emerging strategies, </a:t>
            </a:r>
            <a:r>
              <a:rPr lang="en-GB" sz="2000" i="1" dirty="0" smtClean="0"/>
              <a:t>Interchange, Spring</a:t>
            </a:r>
            <a:r>
              <a:rPr lang="en-GB" sz="2000" dirty="0" smtClean="0"/>
              <a:t>, Accessed at </a:t>
            </a:r>
            <a:r>
              <a:rPr lang="en-GB" sz="2000" dirty="0" smtClean="0">
                <a:hlinkClick r:id="rId3"/>
              </a:rPr>
              <a:t>www.tla.ed.ac.uk/interchange</a:t>
            </a:r>
            <a:r>
              <a:rPr lang="en-GB" sz="2000" dirty="0" smtClean="0"/>
              <a:t>.</a:t>
            </a:r>
          </a:p>
          <a:p>
            <a:pPr marL="609600" indent="-609600" eaLnBrk="1" hangingPunct="1">
              <a:buFont typeface="Wingdings" pitchFamily="2" charset="2"/>
              <a:buNone/>
              <a:defRPr/>
            </a:pPr>
            <a:r>
              <a:rPr lang="en-GB" sz="2000" dirty="0" smtClean="0"/>
              <a:t>Knight, P. and Yorke, M. (2003) </a:t>
            </a:r>
            <a:r>
              <a:rPr lang="en-GB" sz="2000" i="1" dirty="0" smtClean="0"/>
              <a:t>Assessment, learning and employability</a:t>
            </a:r>
            <a:r>
              <a:rPr lang="en-GB" sz="2000" dirty="0" smtClean="0"/>
              <a:t> Maidenhead, UK: SRHE/Open University Press.</a:t>
            </a:r>
          </a:p>
          <a:p>
            <a:pPr eaLnBrk="1" hangingPunct="1">
              <a:buFont typeface="Wingdings" pitchFamily="2" charset="2"/>
              <a:buNone/>
              <a:defRPr/>
            </a:pPr>
            <a:r>
              <a:rPr lang="en-GB" sz="2000" dirty="0" smtClean="0"/>
              <a:t>Mentkowski, M. and associates (2000) p.82 </a:t>
            </a:r>
            <a:r>
              <a:rPr lang="en-GB" sz="2000" i="1" dirty="0" smtClean="0"/>
              <a:t>Learning that lasts: integrating learning development and performance in college and beyond,</a:t>
            </a:r>
            <a:r>
              <a:rPr lang="en-GB" sz="2000" dirty="0" smtClean="0"/>
              <a:t> San Francisco: </a:t>
            </a:r>
            <a:r>
              <a:rPr lang="en-GB" sz="2000" dirty="0" err="1" smtClean="0"/>
              <a:t>Jossey</a:t>
            </a:r>
            <a:r>
              <a:rPr lang="en-GB" sz="2000" dirty="0" smtClean="0"/>
              <a:t>-Bass.</a:t>
            </a:r>
          </a:p>
          <a:p>
            <a:pPr eaLnBrk="1" hangingPunct="1">
              <a:buFont typeface="Wingdings" pitchFamily="2" charset="2"/>
              <a:buNone/>
              <a:defRPr/>
            </a:pPr>
            <a:r>
              <a:rPr lang="en-GB" sz="2000" dirty="0" smtClean="0"/>
              <a:t>McDowell, L. and Brown, S. (1998) </a:t>
            </a:r>
            <a:r>
              <a:rPr lang="en-GB" sz="2000" i="1" dirty="0" smtClean="0"/>
              <a:t>Assessing students: cheating and plagiarism</a:t>
            </a:r>
            <a:r>
              <a:rPr lang="en-GB" sz="2000" dirty="0" smtClean="0"/>
              <a:t>, Newcastle: Red Guide 10/11 University of Northumbria.</a:t>
            </a:r>
            <a:endParaRPr lang="en-US" sz="2000" dirty="0" smtClean="0"/>
          </a:p>
          <a:p>
            <a:pPr eaLnBrk="1" hangingPunct="1">
              <a:buNone/>
              <a:defRPr/>
            </a:pPr>
            <a:endParaRPr lang="en-GB" sz="2000" dirty="0" smtClean="0"/>
          </a:p>
          <a:p>
            <a:pPr eaLnBrk="1" hangingPunct="1">
              <a:lnSpc>
                <a:spcPct val="90000"/>
              </a:lnSpc>
              <a:buFont typeface="Wingdings" pitchFamily="2" charset="2"/>
              <a:buNone/>
              <a:defRPr/>
            </a:pPr>
            <a:endParaRPr lang="en-GB" sz="20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smtClean="0"/>
              <a:t>Nicol</a:t>
            </a:r>
            <a:r>
              <a:rPr lang="en-GB" sz="2000" dirty="0" smtClean="0"/>
              <a:t>, D. J. and Macfarlane-Dick, D. (2006) Formative assessment and self-regulated learning: A model and seven principles of good feedback practice, </a:t>
            </a:r>
            <a:r>
              <a:rPr lang="en-GB" sz="2000" i="1" dirty="0" smtClean="0"/>
              <a:t>Studies in Higher Education </a:t>
            </a:r>
            <a:r>
              <a:rPr lang="en-GB" sz="2000" i="1" dirty="0" err="1" smtClean="0"/>
              <a:t>Vol</a:t>
            </a:r>
            <a:r>
              <a:rPr lang="en-GB" sz="2000" i="1" dirty="0" smtClean="0"/>
              <a:t> 31(2), 199-218.</a:t>
            </a:r>
          </a:p>
          <a:p>
            <a:pPr eaLnBrk="1" hangingPunct="1">
              <a:buNone/>
              <a:defRPr/>
            </a:pPr>
            <a:r>
              <a:rPr lang="en-GB" sz="2000" dirty="0" smtClean="0"/>
              <a:t>NUS (2010) </a:t>
            </a:r>
            <a:r>
              <a:rPr lang="en-GB" sz="2000" i="1" dirty="0" smtClean="0"/>
              <a:t>NUS Charter on Assessment and Feedback,</a:t>
            </a:r>
            <a:r>
              <a:rPr lang="en-GB" sz="2000" dirty="0" smtClean="0"/>
              <a:t> </a:t>
            </a:r>
            <a:r>
              <a:rPr lang="en-GB" sz="2000" u="sng" dirty="0" smtClean="0">
                <a:hlinkClick r:id="rId3"/>
              </a:rPr>
              <a:t>http://www.nusconnect.org.uk/asset/news/6010/FeedbackCharter-toview.pdf</a:t>
            </a:r>
            <a:r>
              <a:rPr lang="en-GB" sz="2000" dirty="0" smtClean="0"/>
              <a:t>).</a:t>
            </a:r>
          </a:p>
          <a:p>
            <a:pPr eaLnBrk="1" hangingPunct="1">
              <a:buNone/>
              <a:defRPr/>
            </a:pPr>
            <a:r>
              <a:rPr lang="en-GB" sz="2000" dirty="0" smtClean="0"/>
              <a:t>PASS project Bradford </a:t>
            </a:r>
            <a:r>
              <a:rPr lang="en-GB" sz="2000" dirty="0" smtClean="0">
                <a:hlinkClick r:id="rId4"/>
              </a:rPr>
              <a:t>http://www.pass.brad.ac.uk/</a:t>
            </a:r>
            <a:r>
              <a:rPr lang="en-GB" sz="2000" dirty="0" smtClean="0"/>
              <a:t> Accessed November 2013</a:t>
            </a:r>
          </a:p>
          <a:p>
            <a:pPr eaLnBrk="1" hangingPunct="1">
              <a:buNone/>
              <a:defRPr/>
            </a:pPr>
            <a:r>
              <a:rPr lang="en-GB" sz="2000" dirty="0" smtClean="0"/>
              <a:t>Pickford, R. and Brown, S. (2006) </a:t>
            </a:r>
            <a:r>
              <a:rPr lang="en-GB" sz="2000" i="1" dirty="0" smtClean="0"/>
              <a:t>Assessing skills and practice,</a:t>
            </a:r>
            <a:r>
              <a:rPr lang="en-GB" sz="2000" dirty="0" smtClean="0"/>
              <a:t> London: Routledge. </a:t>
            </a:r>
          </a:p>
          <a:p>
            <a:pPr eaLnBrk="1" hangingPunct="1">
              <a:buNone/>
            </a:pPr>
            <a:r>
              <a:rPr lang="en-GB" sz="2000" dirty="0" smtClean="0"/>
              <a:t>QAA (2013) UK Quality Code for Higher Education: Part B: Assuring and enhancing academic quality, accessed at </a:t>
            </a:r>
            <a:r>
              <a:rPr lang="en-GB" sz="2000" u="sng" dirty="0" err="1" smtClean="0">
                <a:hlinkClick r:id="rId5"/>
              </a:rPr>
              <a:t>www.qaa.ac.uk</a:t>
            </a:r>
            <a:r>
              <a:rPr lang="en-GB" sz="2000" dirty="0" smtClean="0"/>
              <a:t> (June 2014)</a:t>
            </a:r>
          </a:p>
          <a:p>
            <a:pPr eaLnBrk="1" hangingPunct="1">
              <a:buFont typeface="Wingdings" pitchFamily="2" charset="2"/>
              <a:buNone/>
            </a:pPr>
            <a:r>
              <a:rPr lang="en-GB" sz="2000" dirty="0" smtClean="0"/>
              <a:t>Race, P. (2001) </a:t>
            </a:r>
            <a:r>
              <a:rPr lang="en-GB" sz="2000" i="1" dirty="0" smtClean="0"/>
              <a:t>A Briefing on Self, Peer &amp; Group Assessment,</a:t>
            </a:r>
            <a:r>
              <a:rPr lang="en-GB" sz="2000" dirty="0" smtClean="0"/>
              <a:t> in LTSN Generic Centre Assessment Series No 9, LTSN York.</a:t>
            </a:r>
          </a:p>
          <a:p>
            <a:pPr eaLnBrk="1" hangingPunct="1">
              <a:buFont typeface="Wingdings" pitchFamily="2" charset="2"/>
              <a:buNone/>
            </a:pPr>
            <a:r>
              <a:rPr lang="en-GB" sz="2000" dirty="0" smtClean="0"/>
              <a:t>Race, P. (2015) </a:t>
            </a:r>
            <a:r>
              <a:rPr lang="en-GB" sz="2000" i="1" dirty="0" smtClean="0"/>
              <a:t>The lecturer’s toolkit (4</a:t>
            </a:r>
            <a:r>
              <a:rPr lang="en-GB" sz="2000" i="1" baseline="30000" dirty="0" smtClean="0"/>
              <a:t>th</a:t>
            </a:r>
            <a:r>
              <a:rPr lang="en-GB" sz="2000" i="1" dirty="0" smtClean="0"/>
              <a:t> edition),</a:t>
            </a:r>
            <a:r>
              <a:rPr lang="en-GB" sz="2000" dirty="0" smtClean="0"/>
              <a:t> London: Routledge.</a:t>
            </a:r>
          </a:p>
          <a:p>
            <a:pPr eaLnBrk="1" hangingPunct="1">
              <a:buNone/>
            </a:pPr>
            <a:r>
              <a:rPr lang="en-GB" sz="2000" dirty="0" smtClean="0"/>
              <a:t>Ryan, J. (2000) </a:t>
            </a:r>
            <a:r>
              <a:rPr lang="en-GB" sz="2000" i="1" dirty="0" smtClean="0"/>
              <a:t>A Guide to Teaching International Students,</a:t>
            </a:r>
            <a:r>
              <a:rPr lang="en-GB" sz="2000" dirty="0" smtClean="0"/>
              <a:t> Oxford Centre for Staff and Learning Development</a:t>
            </a:r>
          </a:p>
          <a:p>
            <a:pPr eaLnBrk="1" hangingPunct="1">
              <a:buFont typeface="Wingdings" pitchFamily="2" charset="2"/>
              <a:buNone/>
            </a:pPr>
            <a:endParaRPr lang="en-GB" sz="2000" dirty="0" smtClean="0"/>
          </a:p>
          <a:p>
            <a:pPr eaLnBrk="1" hangingPunct="1">
              <a:buFont typeface="Wingdings" pitchFamily="2" charset="2"/>
              <a:buNone/>
            </a:pPr>
            <a:endParaRPr lang="en-GB" sz="2000" dirty="0" smtClean="0"/>
          </a:p>
          <a:p>
            <a:endParaRPr lang="en-GB" sz="20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smtClean="0"/>
              <a:t>Rust, C., Price, M. and O’Donovan, B. (2003) Improving students’ learning by developing their understanding of assessment criteria and processes</a:t>
            </a:r>
            <a:r>
              <a:rPr lang="en-GB" sz="2000" i="1" dirty="0" smtClean="0"/>
              <a:t>, Assessment and Evaluation in Higher Education. 28 (2), 147-164.</a:t>
            </a:r>
          </a:p>
          <a:p>
            <a:pPr eaLnBrk="1" hangingPunct="1">
              <a:buNone/>
            </a:pPr>
            <a:r>
              <a:rPr lang="en-GB" sz="2000" dirty="0" err="1" smtClean="0"/>
              <a:t>Stefani</a:t>
            </a:r>
            <a:r>
              <a:rPr lang="en-GB" sz="2000" dirty="0" smtClean="0"/>
              <a:t>, L. and Carroll, J. (2001) </a:t>
            </a:r>
            <a:r>
              <a:rPr lang="en-GB" sz="2000" i="1" dirty="0" smtClean="0"/>
              <a:t>A Briefing on Plagiarism </a:t>
            </a:r>
            <a:r>
              <a:rPr lang="en-GB" sz="2000" dirty="0" smtClean="0"/>
              <a:t>http://www.ltsn.ac.uk/application.asp?app=resources.asp&amp;process=full_record&amp;section=generic&amp;id=10</a:t>
            </a:r>
          </a:p>
          <a:p>
            <a:pPr>
              <a:buNone/>
            </a:pPr>
            <a:r>
              <a:rPr lang="en-GB" sz="2000" dirty="0" smtClean="0"/>
              <a:t>Sadler, D. R. (2010a). Beyond feedback: Developing student capability in complex appraisal. </a:t>
            </a:r>
            <a:r>
              <a:rPr lang="en-GB" sz="2000" i="1" dirty="0" smtClean="0"/>
              <a:t>Assessment &amp; Evaluation in Higher Education, 35</a:t>
            </a:r>
            <a:r>
              <a:rPr lang="en-GB" sz="2000" dirty="0" smtClean="0"/>
              <a:t>(5), 535-550.</a:t>
            </a:r>
          </a:p>
          <a:p>
            <a:pPr>
              <a:buNone/>
            </a:pPr>
            <a:r>
              <a:rPr lang="en-AU" sz="2000" dirty="0" smtClean="0"/>
              <a:t>Sadler, D. R. (2010b) Fidelity as a precondition for integrity in grading academic achievement. </a:t>
            </a:r>
            <a:r>
              <a:rPr lang="en-AU" sz="2000" i="1" dirty="0" smtClean="0"/>
              <a:t>Assessment and Evaluation in Higher Education</a:t>
            </a:r>
            <a:r>
              <a:rPr lang="en-AU" sz="2000" dirty="0" smtClean="0"/>
              <a:t>, 35, 727‑743.</a:t>
            </a:r>
            <a:endParaRPr lang="en-GB" sz="2000" dirty="0" smtClean="0"/>
          </a:p>
          <a:p>
            <a:pPr>
              <a:buNone/>
            </a:pPr>
            <a:r>
              <a:rPr lang="en-GB" sz="2000" dirty="0" smtClean="0"/>
              <a:t>Sadler, D. R. (2010c). Assessment in higher education. In P. Peterson, E. Baker, &amp; B. </a:t>
            </a:r>
            <a:r>
              <a:rPr lang="en-GB" sz="2000" dirty="0" err="1" smtClean="0"/>
              <a:t>McGaw</a:t>
            </a:r>
            <a:r>
              <a:rPr lang="en-GB" sz="2000" dirty="0" smtClean="0"/>
              <a:t> (</a:t>
            </a:r>
            <a:r>
              <a:rPr lang="en-GB" sz="2000" dirty="0" err="1" smtClean="0"/>
              <a:t>eds</a:t>
            </a:r>
            <a:r>
              <a:rPr lang="en-GB" sz="2000" dirty="0" smtClean="0"/>
              <a:t>). </a:t>
            </a:r>
            <a:r>
              <a:rPr lang="en-GB" sz="2000" i="1" dirty="0" smtClean="0"/>
              <a:t>International </a:t>
            </a:r>
            <a:r>
              <a:rPr lang="en-GB" sz="2000" i="1" dirty="0" err="1" smtClean="0"/>
              <a:t>encyclopedia</a:t>
            </a:r>
            <a:r>
              <a:rPr lang="en-GB" sz="2000" i="1" dirty="0" smtClean="0"/>
              <a:t> of education. </a:t>
            </a:r>
            <a:r>
              <a:rPr lang="en-GB" sz="2000" dirty="0" smtClean="0"/>
              <a:t>Vol. 3, 249‑255. Oxford: Elsevier. </a:t>
            </a:r>
          </a:p>
          <a:p>
            <a:pPr>
              <a:buNone/>
            </a:pPr>
            <a:r>
              <a:rPr lang="en-GB" sz="2000" dirty="0" smtClean="0"/>
              <a:t>Sadler, D. R. (2013b). Opening up feedback: Teaching learners to see. In Merry, S., Price, M., </a:t>
            </a:r>
            <a:r>
              <a:rPr lang="en-GB" sz="2000" dirty="0" err="1" smtClean="0"/>
              <a:t>Carless</a:t>
            </a:r>
            <a:r>
              <a:rPr lang="en-GB" sz="2000" dirty="0" smtClean="0"/>
              <a:t>, D., &amp; </a:t>
            </a:r>
            <a:r>
              <a:rPr lang="en-GB" sz="2000" dirty="0" err="1" smtClean="0"/>
              <a:t>Taras</a:t>
            </a:r>
            <a:r>
              <a:rPr lang="en-GB" sz="2000" dirty="0" smtClean="0"/>
              <a:t>, M. (Eds.) </a:t>
            </a:r>
            <a:r>
              <a:rPr lang="en-GB" sz="2000" i="1" dirty="0" err="1" smtClean="0"/>
              <a:t>Reconceptualising</a:t>
            </a:r>
            <a:r>
              <a:rPr lang="en-GB" sz="2000" i="1" dirty="0" smtClean="0"/>
              <a:t> feedback in higher education: Developing </a:t>
            </a:r>
            <a:r>
              <a:rPr lang="en-GB" sz="2000" dirty="0" smtClean="0"/>
              <a:t>Yorke, M. (1999) </a:t>
            </a:r>
            <a:r>
              <a:rPr lang="en-GB" sz="2000" i="1" dirty="0" smtClean="0"/>
              <a:t>Leaving Early: Undergraduate Non-completion in Higher Education,</a:t>
            </a:r>
            <a:r>
              <a:rPr lang="en-GB" sz="2000" dirty="0" smtClean="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And what about those of us engaged in teaching?</a:t>
            </a:r>
          </a:p>
        </p:txBody>
      </p:sp>
      <p:sp>
        <p:nvSpPr>
          <p:cNvPr id="3" name="Content Placeholder 2"/>
          <p:cNvSpPr>
            <a:spLocks noGrp="1"/>
          </p:cNvSpPr>
          <p:nvPr>
            <p:ph idx="1"/>
          </p:nvPr>
        </p:nvSpPr>
        <p:spPr/>
        <p:txBody>
          <a:bodyPr/>
          <a:lstStyle/>
          <a:p>
            <a:r>
              <a:rPr lang="en-GB" dirty="0"/>
              <a:t>Is university teaching a highly paid and highly respected profession still?</a:t>
            </a:r>
          </a:p>
          <a:p>
            <a:r>
              <a:rPr lang="en-GB" dirty="0"/>
              <a:t>Is our workload manageable?</a:t>
            </a:r>
          </a:p>
          <a:p>
            <a:r>
              <a:rPr lang="en-GB" dirty="0"/>
              <a:t>What are our professional values?</a:t>
            </a:r>
          </a:p>
          <a:p>
            <a:r>
              <a:rPr lang="en-GB" dirty="0"/>
              <a:t>What motivates us to do our jobs well?</a:t>
            </a:r>
          </a:p>
        </p:txBody>
      </p:sp>
    </p:spTree>
    <p:extLst>
      <p:ext uri="{BB962C8B-B14F-4D97-AF65-F5344CB8AC3E}">
        <p14:creationId xmlns:p14="http://schemas.microsoft.com/office/powerpoint/2010/main" xmlns="" val="37152915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66CC"/>
                </a:solidFill>
                <a:latin typeface="Arial" charset="0"/>
              </a:rPr>
              <a:t>http://phil-race.co.uk</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a:t>
            </a:r>
            <a:r>
              <a:rPr lang="en-GB" sz="3600" b="1" dirty="0" err="1">
                <a:solidFill>
                  <a:srgbClr val="00B0F0"/>
                </a:solidFill>
                <a:latin typeface="Arial" charset="0"/>
              </a:rPr>
              <a:t>RacePhil</a:t>
            </a:r>
            <a:r>
              <a:rPr lang="en-GB" sz="3600" b="1" dirty="0">
                <a:solidFill>
                  <a:srgbClr val="00B0F0"/>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04310" y="188550"/>
            <a:ext cx="2190750" cy="1685925"/>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trigger questions for discussion</a:t>
            </a:r>
          </a:p>
        </p:txBody>
      </p:sp>
      <p:sp>
        <p:nvSpPr>
          <p:cNvPr id="3" name="Content Placeholder 2"/>
          <p:cNvSpPr>
            <a:spLocks noGrp="1"/>
          </p:cNvSpPr>
          <p:nvPr>
            <p:ph idx="1"/>
          </p:nvPr>
        </p:nvSpPr>
        <p:spPr/>
        <p:txBody>
          <a:bodyPr/>
          <a:lstStyle/>
          <a:p>
            <a:r>
              <a:rPr lang="en-GB" dirty="0"/>
              <a:t>What do you think are the principal barriers to making learning happen for our students?</a:t>
            </a:r>
          </a:p>
          <a:p>
            <a:r>
              <a:rPr lang="en-GB" dirty="0"/>
              <a:t>What do you think are our best opportunities to foster student engagement?</a:t>
            </a:r>
          </a:p>
          <a:p>
            <a:r>
              <a:rPr lang="en-GB" dirty="0"/>
              <a:t>How is assessment helping and/or hindering genuine engagement?</a:t>
            </a:r>
          </a:p>
          <a:p>
            <a:r>
              <a:rPr lang="en-GB" dirty="0"/>
              <a:t>What kinds of incentives can </a:t>
            </a:r>
            <a:r>
              <a:rPr lang="en-GB"/>
              <a:t>really motivate </a:t>
            </a:r>
            <a:r>
              <a:rPr lang="en-GB" dirty="0"/>
              <a:t>and engage teaching staff?</a:t>
            </a:r>
          </a:p>
        </p:txBody>
      </p:sp>
    </p:spTree>
    <p:extLst>
      <p:ext uri="{BB962C8B-B14F-4D97-AF65-F5344CB8AC3E}">
        <p14:creationId xmlns:p14="http://schemas.microsoft.com/office/powerpoint/2010/main" xmlns="" val="1059890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pic.jpg-large"/>
          <p:cNvPicPr>
            <a:picLocks noChangeAspect="1" noChangeArrowheads="1"/>
          </p:cNvPicPr>
          <p:nvPr/>
        </p:nvPicPr>
        <p:blipFill>
          <a:blip r:embed="rId2" cstate="print"/>
          <a:srcRect/>
          <a:stretch>
            <a:fillRect/>
          </a:stretch>
        </p:blipFill>
        <p:spPr bwMode="auto">
          <a:xfrm>
            <a:off x="827584" y="-1"/>
            <a:ext cx="7848460" cy="6857999"/>
          </a:xfrm>
          <a:prstGeom prst="rect">
            <a:avLst/>
          </a:prstGeom>
          <a:noFill/>
        </p:spPr>
      </p:pic>
      <p:sp>
        <p:nvSpPr>
          <p:cNvPr id="3" name="TextBox 2"/>
          <p:cNvSpPr txBox="1"/>
          <p:nvPr/>
        </p:nvSpPr>
        <p:spPr>
          <a:xfrm>
            <a:off x="6206978" y="6027003"/>
            <a:ext cx="2249334" cy="646331"/>
          </a:xfrm>
          <a:prstGeom prst="rect">
            <a:avLst/>
          </a:prstGeom>
          <a:solidFill>
            <a:schemeClr val="tx1"/>
          </a:solidFill>
        </p:spPr>
        <p:txBody>
          <a:bodyPr wrap="none" rtlCol="0">
            <a:spAutoFit/>
          </a:bodyPr>
          <a:lstStyle/>
          <a:p>
            <a:r>
              <a:rPr lang="en-GB" sz="1800" b="1" dirty="0">
                <a:solidFill>
                  <a:srgbClr val="FFFFFF"/>
                </a:solidFill>
                <a:latin typeface="Arial" charset="0"/>
              </a:rPr>
              <a:t>From Jason </a:t>
            </a:r>
            <a:r>
              <a:rPr lang="en-GB" sz="1800" b="1" dirty="0" err="1">
                <a:solidFill>
                  <a:srgbClr val="FFFFFF"/>
                </a:solidFill>
                <a:latin typeface="Arial" charset="0"/>
              </a:rPr>
              <a:t>Elsom</a:t>
            </a:r>
            <a:endParaRPr lang="en-GB" sz="1800" b="1" dirty="0">
              <a:solidFill>
                <a:srgbClr val="FFFFFF"/>
              </a:solidFill>
              <a:latin typeface="Arial" charset="0"/>
            </a:endParaRPr>
          </a:p>
          <a:p>
            <a:r>
              <a:rPr lang="en-GB" sz="1800" b="1" dirty="0">
                <a:solidFill>
                  <a:srgbClr val="FFFFFF"/>
                </a:solidFill>
                <a:latin typeface="Arial" charset="0"/>
              </a:rPr>
              <a:t>(@Jason </a:t>
            </a:r>
            <a:r>
              <a:rPr lang="en-GB" sz="1800" b="1" dirty="0" err="1">
                <a:solidFill>
                  <a:srgbClr val="FFFFFF"/>
                </a:solidFill>
                <a:latin typeface="Arial" charset="0"/>
              </a:rPr>
              <a:t>Elsom</a:t>
            </a:r>
            <a:r>
              <a:rPr lang="en-GB" sz="1800" b="1" dirty="0">
                <a:solidFill>
                  <a:srgbClr val="FFFFFF"/>
                </a:solidFill>
                <a:latin typeface="Arial"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5.xml><?xml version="1.0" encoding="utf-8"?>
<a:theme xmlns:a="http://schemas.openxmlformats.org/drawingml/2006/main" name="3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3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3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3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3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3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3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3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3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3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4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4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4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4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4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4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4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4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4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4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5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5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5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5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4.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4451</Words>
  <Application>Microsoft Office PowerPoint</Application>
  <PresentationFormat>On-screen Show (4:3)</PresentationFormat>
  <Paragraphs>511</Paragraphs>
  <Slides>81</Slides>
  <Notes>60</Notes>
  <HiddenSlides>0</HiddenSlides>
  <MMClips>0</MMClips>
  <ScaleCrop>false</ScaleCrop>
  <HeadingPairs>
    <vt:vector size="4" baseType="variant">
      <vt:variant>
        <vt:lpstr>Theme</vt:lpstr>
      </vt:variant>
      <vt:variant>
        <vt:i4>130</vt:i4>
      </vt:variant>
      <vt:variant>
        <vt:lpstr>Slide Titles</vt:lpstr>
      </vt:variant>
      <vt:variant>
        <vt:i4>81</vt:i4>
      </vt:variant>
    </vt:vector>
  </HeadingPairs>
  <TitlesOfParts>
    <vt:vector size="211"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81_Custom Design</vt:lpstr>
      <vt:lpstr>11_Custom Design</vt:lpstr>
      <vt:lpstr>46_Custom Design</vt:lpstr>
      <vt:lpstr>113_Custom Design</vt:lpstr>
      <vt:lpstr>114_Custom Design</vt:lpstr>
      <vt:lpstr>1_Network Blitz</vt:lpstr>
      <vt:lpstr>3_Network Blitz</vt:lpstr>
      <vt:lpstr>117_Custom Design</vt:lpstr>
      <vt:lpstr>13_Custom Design</vt:lpstr>
      <vt:lpstr>10_Office Theme</vt:lpstr>
      <vt:lpstr>6_Office Theme</vt:lpstr>
      <vt:lpstr>4_LeedsMet template</vt:lpstr>
      <vt:lpstr>118_Custom Design</vt:lpstr>
      <vt:lpstr>5_LeedsMet template</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40_Custom Design</vt:lpstr>
      <vt:lpstr>47_Custom Design</vt:lpstr>
      <vt:lpstr>6_LeedsMet template</vt:lpstr>
      <vt:lpstr>41_Custom Design</vt:lpstr>
      <vt:lpstr>42_Custom Design</vt:lpstr>
      <vt:lpstr>43_Custom Design</vt:lpstr>
      <vt:lpstr>45_Custom Design</vt:lpstr>
      <vt:lpstr>99_Custom Design</vt:lpstr>
      <vt:lpstr>49_Custom Design</vt:lpstr>
      <vt:lpstr>3_Office Theme</vt:lpstr>
      <vt:lpstr>30_LeedsMet template</vt:lpstr>
      <vt:lpstr>31_LeedsMet template</vt:lpstr>
      <vt:lpstr>32_LeedsMet template</vt:lpstr>
      <vt:lpstr>33_LeedsMet template</vt:lpstr>
      <vt:lpstr>34_LeedsMet template</vt:lpstr>
      <vt:lpstr>35_LeedsMet template</vt:lpstr>
      <vt:lpstr>36_LeedsMet template</vt:lpstr>
      <vt:lpstr>37_LeedsMet template</vt:lpstr>
      <vt:lpstr>38_LeedsMet template</vt:lpstr>
      <vt:lpstr>39_LeedsMet template</vt:lpstr>
      <vt:lpstr>40_LeedsMet template</vt:lpstr>
      <vt:lpstr>41_LeedsMet template</vt:lpstr>
      <vt:lpstr>42_LeedsMet template</vt:lpstr>
      <vt:lpstr>43_LeedsMet template</vt:lpstr>
      <vt:lpstr>44_LeedsMet template</vt:lpstr>
      <vt:lpstr>45_LeedsMet template</vt:lpstr>
      <vt:lpstr>46_LeedsMet template</vt:lpstr>
      <vt:lpstr>47_LeedsMet template</vt:lpstr>
      <vt:lpstr>48_LeedsMet template</vt:lpstr>
      <vt:lpstr>49_LeedsMet template</vt:lpstr>
      <vt:lpstr>50_LeedsMet template</vt:lpstr>
      <vt:lpstr>51_LeedsMet template</vt:lpstr>
      <vt:lpstr>52_LeedsMet template</vt:lpstr>
      <vt:lpstr>7_LeedsMet template</vt:lpstr>
      <vt:lpstr>53_LeedsMet template</vt:lpstr>
      <vt:lpstr>2_LeedsMet template</vt:lpstr>
      <vt:lpstr>Engaging students,  engaging staff  Prof Sally Brown Making Learning Happen Prof Phil Race </vt:lpstr>
      <vt:lpstr>Plan for this session...</vt:lpstr>
      <vt:lpstr>Engaging students,  engaging staff: how can we foster high levels of staff and student motivation to produce excellence in learning and teaching</vt:lpstr>
      <vt:lpstr>The context in which we work: what are your thoughts on:</vt:lpstr>
      <vt:lpstr>Engagement: Why talk about it? Because:</vt:lpstr>
      <vt:lpstr>Slide 6</vt:lpstr>
      <vt:lpstr>Slide 7</vt:lpstr>
      <vt:lpstr>And what about those of us engaged in teaching?</vt:lpstr>
      <vt:lpstr>Slide 9</vt:lpstr>
      <vt:lpstr>Can you rate these characteristics of excellent teaching as described in the scholarly literature?</vt:lpstr>
      <vt:lpstr>How do we know if we are offering excellent teaching?</vt:lpstr>
      <vt:lpstr>Slide 12</vt:lpstr>
      <vt:lpstr>Delivering content…..</vt:lpstr>
      <vt:lpstr>The Maieutic model</vt:lpstr>
      <vt:lpstr>Slide 15</vt:lpstr>
      <vt:lpstr> A tall order?</vt:lpstr>
      <vt:lpstr>Slide 17</vt:lpstr>
      <vt:lpstr>Assessment is crucial in helping students learn and to be engaged in their learning</vt:lpstr>
      <vt:lpstr>To engage learners we can:</vt:lpstr>
      <vt:lpstr>How can we get students to fully engage? Some suggestions</vt:lpstr>
      <vt:lpstr>Robust quality: I argue that for engaged students we need</vt:lpstr>
      <vt:lpstr>Conclusions</vt:lpstr>
      <vt:lpstr>These and other slides are available on my website at http://sally-brown.net</vt:lpstr>
      <vt:lpstr>Useful references and further reading (1)</vt:lpstr>
      <vt:lpstr>Useful references and further reading (2)</vt:lpstr>
      <vt:lpstr>Useful references and further reading (3)</vt:lpstr>
      <vt:lpstr>Useful references and further reading (4)</vt:lpstr>
      <vt:lpstr>Making Learning Happen  – inspiring students in and beyond the lecture room</vt:lpstr>
      <vt:lpstr>Slide 29</vt:lpstr>
      <vt:lpstr>Thoughts arising from yesterday...</vt:lpstr>
      <vt:lpstr>Thanks to students</vt:lpstr>
      <vt:lpstr>You will be able to download my main slides</vt:lpstr>
      <vt:lpstr>Intended learning outcomes</vt:lpstr>
      <vt:lpstr>Announcement about mobile phones and laptops...</vt:lpstr>
      <vt:lpstr>Downloadable resource materials</vt:lpstr>
      <vt:lpstr>Slide 36</vt:lpstr>
      <vt:lpstr>Slide 37</vt:lpstr>
      <vt:lpstr>Post-it exercise</vt:lpstr>
      <vt:lpstr>Now, in many countries,  is the decade of Higher Education Institutions’ dis-content!</vt:lpstr>
      <vt:lpstr>Slide 40</vt:lpstr>
      <vt:lpstr>Slide 41</vt:lpstr>
      <vt:lpstr>Slide 42</vt:lpstr>
      <vt:lpstr>Slide 43</vt:lpstr>
      <vt:lpstr>Slide 44</vt:lpstr>
      <vt:lpstr>So now, it’s time to re-think:</vt:lpstr>
      <vt:lpstr>Albert Einstein</vt:lpstr>
      <vt:lpstr> How Students Really Learn ‘Ripples’ model of learning</vt:lpstr>
      <vt:lpstr> How students really learn </vt:lpstr>
      <vt:lpstr>Learning  – a natural human process; engagement is everything</vt:lpstr>
      <vt:lpstr>Learning  wellbeing?</vt:lpstr>
      <vt:lpstr>Learning well = being</vt:lpstr>
      <vt:lpstr>Seven factors underpinning successful learning</vt:lpstr>
      <vt:lpstr>1: How do you learn well?</vt:lpstr>
      <vt:lpstr>Most people’s views...</vt:lpstr>
      <vt:lpstr>2: What makes you feel good?</vt:lpstr>
      <vt:lpstr>Slide 56</vt:lpstr>
      <vt:lpstr>Fishing for feedback?</vt:lpstr>
      <vt:lpstr>3: What can go wrong?</vt:lpstr>
      <vt:lpstr>4: And if there isn’t a ‘want’?</vt:lpstr>
      <vt:lpstr>Slide 60</vt:lpstr>
      <vt:lpstr>Five of the seven factors underpinning successful learning</vt:lpstr>
      <vt:lpstr>Slide 62</vt:lpstr>
      <vt:lpstr>Ripples on a pond….</vt:lpstr>
      <vt:lpstr>Slide 64</vt:lpstr>
      <vt:lpstr>Slide 65</vt:lpstr>
      <vt:lpstr>Slide 66</vt:lpstr>
      <vt:lpstr>But there are still two things missing</vt:lpstr>
      <vt:lpstr>Question 5</vt:lpstr>
      <vt:lpstr>Slide 69</vt:lpstr>
      <vt:lpstr>Finally Question 6...</vt:lpstr>
      <vt:lpstr>Slide 71</vt:lpstr>
      <vt:lpstr>Achieving learning wellness face-to-face...</vt:lpstr>
      <vt:lpstr>Slide 73</vt:lpstr>
      <vt:lpstr>Slide 74</vt:lpstr>
      <vt:lpstr>Useful references: 1</vt:lpstr>
      <vt:lpstr>Useful references: 2</vt:lpstr>
      <vt:lpstr>Useful references: 3</vt:lpstr>
      <vt:lpstr>Useful references: 4</vt:lpstr>
      <vt:lpstr>Useful references: 5</vt:lpstr>
      <vt:lpstr>Slide 80</vt:lpstr>
      <vt:lpstr>Some trigger questions for discussion</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2016-10-26T17:24:11Z</dcterms:modified>
</cp:coreProperties>
</file>